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257" r:id="rId2"/>
    <p:sldId id="273" r:id="rId3"/>
    <p:sldId id="262" r:id="rId4"/>
    <p:sldId id="293" r:id="rId5"/>
    <p:sldId id="275" r:id="rId6"/>
    <p:sldId id="277" r:id="rId7"/>
    <p:sldId id="278" r:id="rId8"/>
    <p:sldId id="279" r:id="rId9"/>
    <p:sldId id="280" r:id="rId10"/>
    <p:sldId id="281" r:id="rId11"/>
    <p:sldId id="282" r:id="rId12"/>
    <p:sldId id="283" r:id="rId13"/>
    <p:sldId id="284" r:id="rId14"/>
    <p:sldId id="285" r:id="rId15"/>
    <p:sldId id="286" r:id="rId16"/>
    <p:sldId id="287" r:id="rId17"/>
    <p:sldId id="288" r:id="rId18"/>
    <p:sldId id="289" r:id="rId19"/>
    <p:sldId id="292" r:id="rId20"/>
    <p:sldId id="290" r:id="rId21"/>
    <p:sldId id="259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F3E4B"/>
    <a:srgbClr val="9FA9B2"/>
    <a:srgbClr val="F8C590"/>
    <a:srgbClr val="BED0E2"/>
    <a:srgbClr val="F0F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F5AB1C69-6EDB-4FF4-983F-18BD219EF32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5843" autoAdjust="0"/>
    <p:restoredTop sz="94231" autoAdjust="0"/>
  </p:normalViewPr>
  <p:slideViewPr>
    <p:cSldViewPr snapToGrid="0" showGuides="1">
      <p:cViewPr varScale="1">
        <p:scale>
          <a:sx n="74" d="100"/>
          <a:sy n="74" d="100"/>
        </p:scale>
        <p:origin x="448" y="1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1" d="100"/>
          <a:sy n="81" d="100"/>
        </p:scale>
        <p:origin x="3174" y="10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handoutMaster" Target="handoutMasters/handoutMaster1.xml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0BF29C4-95AA-4A4D-8856-2A37C70F0CA4}" type="doc">
      <dgm:prSet loTypeId="urn:microsoft.com/office/officeart/2005/8/layout/chevronAccent+Icon" loCatId="process" qsTypeId="urn:microsoft.com/office/officeart/2005/8/quickstyle/3d4" qsCatId="3D" csTypeId="urn:microsoft.com/office/officeart/2005/8/colors/colorful2" csCatId="colorful" phldr="1"/>
      <dgm:spPr/>
    </dgm:pt>
    <dgm:pt modelId="{CC48903A-AE00-4CE5-80B7-A4AE2740124E}">
      <dgm:prSet phldrT="[Text]"/>
      <dgm:spPr/>
      <dgm:t>
        <a:bodyPr/>
        <a:lstStyle/>
        <a:p>
          <a:r>
            <a:rPr lang="en-US" dirty="0" smtClean="0"/>
            <a:t>Model</a:t>
          </a:r>
          <a:endParaRPr lang="en-US" dirty="0"/>
        </a:p>
      </dgm:t>
    </dgm:pt>
    <dgm:pt modelId="{F9772FE3-4CA1-4399-A761-CDBB817DF6AA}" type="parTrans" cxnId="{91220052-8606-4A98-9922-6BB2445397AC}">
      <dgm:prSet/>
      <dgm:spPr/>
      <dgm:t>
        <a:bodyPr/>
        <a:lstStyle/>
        <a:p>
          <a:endParaRPr lang="en-US"/>
        </a:p>
      </dgm:t>
    </dgm:pt>
    <dgm:pt modelId="{8A76D23F-39C1-4C2A-BD0A-866EFF6205BA}" type="sibTrans" cxnId="{91220052-8606-4A98-9922-6BB2445397AC}">
      <dgm:prSet/>
      <dgm:spPr/>
      <dgm:t>
        <a:bodyPr/>
        <a:lstStyle/>
        <a:p>
          <a:endParaRPr lang="en-US"/>
        </a:p>
      </dgm:t>
    </dgm:pt>
    <dgm:pt modelId="{62B38E4E-483A-49B5-8837-E5D75AB3C05C}">
      <dgm:prSet phldrT="[Text]"/>
      <dgm:spPr/>
      <dgm:t>
        <a:bodyPr/>
        <a:lstStyle/>
        <a:p>
          <a:r>
            <a:rPr lang="en-US" dirty="0" smtClean="0"/>
            <a:t>Develop</a:t>
          </a:r>
          <a:endParaRPr lang="en-US" dirty="0"/>
        </a:p>
      </dgm:t>
    </dgm:pt>
    <dgm:pt modelId="{2C9E2306-2790-46E1-ADBE-83CB33171E8C}" type="parTrans" cxnId="{3FB7B61D-279E-480D-8477-DAACC422952F}">
      <dgm:prSet/>
      <dgm:spPr/>
      <dgm:t>
        <a:bodyPr/>
        <a:lstStyle/>
        <a:p>
          <a:endParaRPr lang="en-US"/>
        </a:p>
      </dgm:t>
    </dgm:pt>
    <dgm:pt modelId="{8721294D-C3F7-45BA-9AE0-E57F834028C2}" type="sibTrans" cxnId="{3FB7B61D-279E-480D-8477-DAACC422952F}">
      <dgm:prSet/>
      <dgm:spPr/>
      <dgm:t>
        <a:bodyPr/>
        <a:lstStyle/>
        <a:p>
          <a:endParaRPr lang="en-US"/>
        </a:p>
      </dgm:t>
    </dgm:pt>
    <dgm:pt modelId="{1D6C82D5-C3AF-44E3-8E49-9F988755153B}">
      <dgm:prSet phldrT="[Text]"/>
      <dgm:spPr/>
      <dgm:t>
        <a:bodyPr/>
        <a:lstStyle/>
        <a:p>
          <a:r>
            <a:rPr lang="en-US" dirty="0" smtClean="0"/>
            <a:t>Test</a:t>
          </a:r>
          <a:endParaRPr lang="en-US" dirty="0"/>
        </a:p>
      </dgm:t>
    </dgm:pt>
    <dgm:pt modelId="{3A3DEE02-8C2B-4726-B13D-21B99BB61985}" type="parTrans" cxnId="{1B26F9E8-4D3E-461C-8B3D-9C808388CCF1}">
      <dgm:prSet/>
      <dgm:spPr/>
      <dgm:t>
        <a:bodyPr/>
        <a:lstStyle/>
        <a:p>
          <a:endParaRPr lang="en-US"/>
        </a:p>
      </dgm:t>
    </dgm:pt>
    <dgm:pt modelId="{51A6B720-57B2-4447-8154-0641886ABB4E}" type="sibTrans" cxnId="{1B26F9E8-4D3E-461C-8B3D-9C808388CCF1}">
      <dgm:prSet/>
      <dgm:spPr/>
      <dgm:t>
        <a:bodyPr/>
        <a:lstStyle/>
        <a:p>
          <a:endParaRPr lang="en-US"/>
        </a:p>
      </dgm:t>
    </dgm:pt>
    <dgm:pt modelId="{CBAFFCF5-2991-46E2-9D0E-AAD5394752DC}">
      <dgm:prSet phldrT="[Text]"/>
      <dgm:spPr/>
      <dgm:t>
        <a:bodyPr/>
        <a:lstStyle/>
        <a:p>
          <a:r>
            <a:rPr lang="en-US" dirty="0" smtClean="0"/>
            <a:t>Validate Best Practices</a:t>
          </a:r>
          <a:endParaRPr lang="en-US" dirty="0"/>
        </a:p>
      </dgm:t>
    </dgm:pt>
    <dgm:pt modelId="{B9A17592-ABD6-4DFA-BA57-11B203DB54E8}" type="parTrans" cxnId="{1675B51B-B62E-4CA9-AA07-3186778C37C8}">
      <dgm:prSet/>
      <dgm:spPr/>
      <dgm:t>
        <a:bodyPr/>
        <a:lstStyle/>
        <a:p>
          <a:endParaRPr lang="en-US"/>
        </a:p>
      </dgm:t>
    </dgm:pt>
    <dgm:pt modelId="{32858918-9149-477B-B11E-748F1295A0DC}" type="sibTrans" cxnId="{1675B51B-B62E-4CA9-AA07-3186778C37C8}">
      <dgm:prSet/>
      <dgm:spPr/>
      <dgm:t>
        <a:bodyPr/>
        <a:lstStyle/>
        <a:p>
          <a:endParaRPr lang="en-US"/>
        </a:p>
      </dgm:t>
    </dgm:pt>
    <dgm:pt modelId="{6D8A78E2-6215-41DC-AF7A-B2DCFFB78E6D}">
      <dgm:prSet phldrT="[Text]"/>
      <dgm:spPr/>
      <dgm:t>
        <a:bodyPr/>
        <a:lstStyle/>
        <a:p>
          <a:r>
            <a:rPr lang="en-US" dirty="0" smtClean="0"/>
            <a:t>Publish</a:t>
          </a:r>
          <a:endParaRPr lang="en-US" dirty="0"/>
        </a:p>
      </dgm:t>
    </dgm:pt>
    <dgm:pt modelId="{D7DF1E20-D47E-40E0-A8C2-5F6B90528982}" type="parTrans" cxnId="{6EA70812-CFC7-4C62-A76C-150813B46D67}">
      <dgm:prSet/>
      <dgm:spPr/>
      <dgm:t>
        <a:bodyPr/>
        <a:lstStyle/>
        <a:p>
          <a:endParaRPr lang="en-US"/>
        </a:p>
      </dgm:t>
    </dgm:pt>
    <dgm:pt modelId="{C3494F48-4FFD-4980-B47F-8B674418717D}" type="sibTrans" cxnId="{6EA70812-CFC7-4C62-A76C-150813B46D67}">
      <dgm:prSet/>
      <dgm:spPr/>
      <dgm:t>
        <a:bodyPr/>
        <a:lstStyle/>
        <a:p>
          <a:endParaRPr lang="en-US"/>
        </a:p>
      </dgm:t>
    </dgm:pt>
    <dgm:pt modelId="{AB767DC4-F9D4-47B2-AD8A-CC828AA5AAE1}" type="pres">
      <dgm:prSet presAssocID="{10BF29C4-95AA-4A4D-8856-2A37C70F0CA4}" presName="Name0" presStyleCnt="0">
        <dgm:presLayoutVars>
          <dgm:dir/>
          <dgm:resizeHandles val="exact"/>
        </dgm:presLayoutVars>
      </dgm:prSet>
      <dgm:spPr/>
    </dgm:pt>
    <dgm:pt modelId="{68EC4EA5-B168-45B9-B550-BC7D191D3D35}" type="pres">
      <dgm:prSet presAssocID="{CC48903A-AE00-4CE5-80B7-A4AE2740124E}" presName="composite" presStyleCnt="0"/>
      <dgm:spPr/>
    </dgm:pt>
    <dgm:pt modelId="{A38C3EE0-3EC6-48D4-A941-60766C45D580}" type="pres">
      <dgm:prSet presAssocID="{CC48903A-AE00-4CE5-80B7-A4AE2740124E}" presName="bgChev" presStyleLbl="node1" presStyleIdx="0" presStyleCnt="5" custScaleX="59372"/>
      <dgm:spPr/>
    </dgm:pt>
    <dgm:pt modelId="{FC4A879D-5519-4F4A-BAC2-9A17B4C8EA5A}" type="pres">
      <dgm:prSet presAssocID="{CC48903A-AE00-4CE5-80B7-A4AE2740124E}" presName="txNode" presStyleLbl="fgAcc1" presStyleIdx="0" presStyleCnt="5" custScaleX="5208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1F7E887-7421-48D7-8AF3-CFAEBA4D9E7F}" type="pres">
      <dgm:prSet presAssocID="{8A76D23F-39C1-4C2A-BD0A-866EFF6205BA}" presName="compositeSpace" presStyleCnt="0"/>
      <dgm:spPr/>
    </dgm:pt>
    <dgm:pt modelId="{5EEB8C79-743A-4A9D-B6F0-C5DD61224626}" type="pres">
      <dgm:prSet presAssocID="{62B38E4E-483A-49B5-8837-E5D75AB3C05C}" presName="composite" presStyleCnt="0"/>
      <dgm:spPr/>
    </dgm:pt>
    <dgm:pt modelId="{3CE3E3C1-A88E-4957-B050-D98833783348}" type="pres">
      <dgm:prSet presAssocID="{62B38E4E-483A-49B5-8837-E5D75AB3C05C}" presName="bgChev" presStyleLbl="node1" presStyleIdx="1" presStyleCnt="5" custScaleX="59372"/>
      <dgm:spPr/>
    </dgm:pt>
    <dgm:pt modelId="{E01070E8-08EE-4105-8534-85037D76049D}" type="pres">
      <dgm:prSet presAssocID="{62B38E4E-483A-49B5-8837-E5D75AB3C05C}" presName="txNode" presStyleLbl="fgAcc1" presStyleIdx="1" presStyleCnt="5" custScaleX="5208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A1CF0B8-5D0F-45F2-8093-487CC8F550F1}" type="pres">
      <dgm:prSet presAssocID="{8721294D-C3F7-45BA-9AE0-E57F834028C2}" presName="compositeSpace" presStyleCnt="0"/>
      <dgm:spPr/>
    </dgm:pt>
    <dgm:pt modelId="{61C44BF8-5FE7-4330-9A61-2A6A767F6036}" type="pres">
      <dgm:prSet presAssocID="{1D6C82D5-C3AF-44E3-8E49-9F988755153B}" presName="composite" presStyleCnt="0"/>
      <dgm:spPr/>
    </dgm:pt>
    <dgm:pt modelId="{A5E51CA8-049E-45EC-92C5-C7FAE7BAD48C}" type="pres">
      <dgm:prSet presAssocID="{1D6C82D5-C3AF-44E3-8E49-9F988755153B}" presName="bgChev" presStyleLbl="node1" presStyleIdx="2" presStyleCnt="5" custScaleX="59372"/>
      <dgm:spPr/>
    </dgm:pt>
    <dgm:pt modelId="{7A2A0AFF-49A7-4A33-9BAA-9143F0B828FA}" type="pres">
      <dgm:prSet presAssocID="{1D6C82D5-C3AF-44E3-8E49-9F988755153B}" presName="txNode" presStyleLbl="fgAcc1" presStyleIdx="2" presStyleCnt="5" custScaleX="5208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1CA5137-2C64-4CEB-B5DA-87A783C5263B}" type="pres">
      <dgm:prSet presAssocID="{51A6B720-57B2-4447-8154-0641886ABB4E}" presName="compositeSpace" presStyleCnt="0"/>
      <dgm:spPr/>
    </dgm:pt>
    <dgm:pt modelId="{F094E099-D4A3-433E-810C-669117A99652}" type="pres">
      <dgm:prSet presAssocID="{CBAFFCF5-2991-46E2-9D0E-AAD5394752DC}" presName="composite" presStyleCnt="0"/>
      <dgm:spPr/>
    </dgm:pt>
    <dgm:pt modelId="{762B1E97-84AD-46E6-BAC3-D07A2454CEA9}" type="pres">
      <dgm:prSet presAssocID="{CBAFFCF5-2991-46E2-9D0E-AAD5394752DC}" presName="bgChev" presStyleLbl="node1" presStyleIdx="3" presStyleCnt="5" custScaleX="59372"/>
      <dgm:spPr/>
    </dgm:pt>
    <dgm:pt modelId="{F84ECA06-C77A-4F56-9D48-93518A41C1F2}" type="pres">
      <dgm:prSet presAssocID="{CBAFFCF5-2991-46E2-9D0E-AAD5394752DC}" presName="txNode" presStyleLbl="fgAcc1" presStyleIdx="3" presStyleCnt="5" custScaleX="5208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25A3400-4D21-4729-85D5-CF693D6DD95F}" type="pres">
      <dgm:prSet presAssocID="{32858918-9149-477B-B11E-748F1295A0DC}" presName="compositeSpace" presStyleCnt="0"/>
      <dgm:spPr/>
    </dgm:pt>
    <dgm:pt modelId="{9025360A-BF01-4106-BC00-B0F3C41A13A5}" type="pres">
      <dgm:prSet presAssocID="{6D8A78E2-6215-41DC-AF7A-B2DCFFB78E6D}" presName="composite" presStyleCnt="0"/>
      <dgm:spPr/>
    </dgm:pt>
    <dgm:pt modelId="{1016D3C9-92CA-4E08-95C8-BE205EC5EB5A}" type="pres">
      <dgm:prSet presAssocID="{6D8A78E2-6215-41DC-AF7A-B2DCFFB78E6D}" presName="bgChev" presStyleLbl="node1" presStyleIdx="4" presStyleCnt="5" custScaleX="59372"/>
      <dgm:spPr/>
    </dgm:pt>
    <dgm:pt modelId="{12AEA6D4-DB17-4942-BE12-23F1844E5801}" type="pres">
      <dgm:prSet presAssocID="{6D8A78E2-6215-41DC-AF7A-B2DCFFB78E6D}" presName="txNode" presStyleLbl="fgAcc1" presStyleIdx="4" presStyleCnt="5" custScaleX="5208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675B51B-B62E-4CA9-AA07-3186778C37C8}" srcId="{10BF29C4-95AA-4A4D-8856-2A37C70F0CA4}" destId="{CBAFFCF5-2991-46E2-9D0E-AAD5394752DC}" srcOrd="3" destOrd="0" parTransId="{B9A17592-ABD6-4DFA-BA57-11B203DB54E8}" sibTransId="{32858918-9149-477B-B11E-748F1295A0DC}"/>
    <dgm:cxn modelId="{D5142E29-E7B9-EC42-80D1-394AE919F294}" type="presOf" srcId="{6D8A78E2-6215-41DC-AF7A-B2DCFFB78E6D}" destId="{12AEA6D4-DB17-4942-BE12-23F1844E5801}" srcOrd="0" destOrd="0" presId="urn:microsoft.com/office/officeart/2005/8/layout/chevronAccent+Icon"/>
    <dgm:cxn modelId="{91220052-8606-4A98-9922-6BB2445397AC}" srcId="{10BF29C4-95AA-4A4D-8856-2A37C70F0CA4}" destId="{CC48903A-AE00-4CE5-80B7-A4AE2740124E}" srcOrd="0" destOrd="0" parTransId="{F9772FE3-4CA1-4399-A761-CDBB817DF6AA}" sibTransId="{8A76D23F-39C1-4C2A-BD0A-866EFF6205BA}"/>
    <dgm:cxn modelId="{6EA70812-CFC7-4C62-A76C-150813B46D67}" srcId="{10BF29C4-95AA-4A4D-8856-2A37C70F0CA4}" destId="{6D8A78E2-6215-41DC-AF7A-B2DCFFB78E6D}" srcOrd="4" destOrd="0" parTransId="{D7DF1E20-D47E-40E0-A8C2-5F6B90528982}" sibTransId="{C3494F48-4FFD-4980-B47F-8B674418717D}"/>
    <dgm:cxn modelId="{048459CB-018A-2C41-ABA3-E5B0E87949D3}" type="presOf" srcId="{CC48903A-AE00-4CE5-80B7-A4AE2740124E}" destId="{FC4A879D-5519-4F4A-BAC2-9A17B4C8EA5A}" srcOrd="0" destOrd="0" presId="urn:microsoft.com/office/officeart/2005/8/layout/chevronAccent+Icon"/>
    <dgm:cxn modelId="{721144D4-9C30-914F-87DA-74F0966F9CAA}" type="presOf" srcId="{CBAFFCF5-2991-46E2-9D0E-AAD5394752DC}" destId="{F84ECA06-C77A-4F56-9D48-93518A41C1F2}" srcOrd="0" destOrd="0" presId="urn:microsoft.com/office/officeart/2005/8/layout/chevronAccent+Icon"/>
    <dgm:cxn modelId="{1B26F9E8-4D3E-461C-8B3D-9C808388CCF1}" srcId="{10BF29C4-95AA-4A4D-8856-2A37C70F0CA4}" destId="{1D6C82D5-C3AF-44E3-8E49-9F988755153B}" srcOrd="2" destOrd="0" parTransId="{3A3DEE02-8C2B-4726-B13D-21B99BB61985}" sibTransId="{51A6B720-57B2-4447-8154-0641886ABB4E}"/>
    <dgm:cxn modelId="{F720D639-EC68-0A49-BB39-77CB63532B7C}" type="presOf" srcId="{62B38E4E-483A-49B5-8837-E5D75AB3C05C}" destId="{E01070E8-08EE-4105-8534-85037D76049D}" srcOrd="0" destOrd="0" presId="urn:microsoft.com/office/officeart/2005/8/layout/chevronAccent+Icon"/>
    <dgm:cxn modelId="{033F99B7-279B-4B48-A2A7-CB7BC80C33A3}" type="presOf" srcId="{1D6C82D5-C3AF-44E3-8E49-9F988755153B}" destId="{7A2A0AFF-49A7-4A33-9BAA-9143F0B828FA}" srcOrd="0" destOrd="0" presId="urn:microsoft.com/office/officeart/2005/8/layout/chevronAccent+Icon"/>
    <dgm:cxn modelId="{3FB7B61D-279E-480D-8477-DAACC422952F}" srcId="{10BF29C4-95AA-4A4D-8856-2A37C70F0CA4}" destId="{62B38E4E-483A-49B5-8837-E5D75AB3C05C}" srcOrd="1" destOrd="0" parTransId="{2C9E2306-2790-46E1-ADBE-83CB33171E8C}" sibTransId="{8721294D-C3F7-45BA-9AE0-E57F834028C2}"/>
    <dgm:cxn modelId="{161756F4-7F8B-AA43-BD2A-DF976C1AF979}" type="presOf" srcId="{10BF29C4-95AA-4A4D-8856-2A37C70F0CA4}" destId="{AB767DC4-F9D4-47B2-AD8A-CC828AA5AAE1}" srcOrd="0" destOrd="0" presId="urn:microsoft.com/office/officeart/2005/8/layout/chevronAccent+Icon"/>
    <dgm:cxn modelId="{33524827-C9B0-9B42-B20E-D2734B451257}" type="presParOf" srcId="{AB767DC4-F9D4-47B2-AD8A-CC828AA5AAE1}" destId="{68EC4EA5-B168-45B9-B550-BC7D191D3D35}" srcOrd="0" destOrd="0" presId="urn:microsoft.com/office/officeart/2005/8/layout/chevronAccent+Icon"/>
    <dgm:cxn modelId="{055E1425-3C00-3C47-A14E-B51B8376170B}" type="presParOf" srcId="{68EC4EA5-B168-45B9-B550-BC7D191D3D35}" destId="{A38C3EE0-3EC6-48D4-A941-60766C45D580}" srcOrd="0" destOrd="0" presId="urn:microsoft.com/office/officeart/2005/8/layout/chevronAccent+Icon"/>
    <dgm:cxn modelId="{BF811FFA-8EAE-E04A-8DB8-0A6F432A77C4}" type="presParOf" srcId="{68EC4EA5-B168-45B9-B550-BC7D191D3D35}" destId="{FC4A879D-5519-4F4A-BAC2-9A17B4C8EA5A}" srcOrd="1" destOrd="0" presId="urn:microsoft.com/office/officeart/2005/8/layout/chevronAccent+Icon"/>
    <dgm:cxn modelId="{01D20728-0C38-EC47-B4C2-A4C47F8836A8}" type="presParOf" srcId="{AB767DC4-F9D4-47B2-AD8A-CC828AA5AAE1}" destId="{71F7E887-7421-48D7-8AF3-CFAEBA4D9E7F}" srcOrd="1" destOrd="0" presId="urn:microsoft.com/office/officeart/2005/8/layout/chevronAccent+Icon"/>
    <dgm:cxn modelId="{0D313570-BC59-A642-A6AC-A34876506F7C}" type="presParOf" srcId="{AB767DC4-F9D4-47B2-AD8A-CC828AA5AAE1}" destId="{5EEB8C79-743A-4A9D-B6F0-C5DD61224626}" srcOrd="2" destOrd="0" presId="urn:microsoft.com/office/officeart/2005/8/layout/chevronAccent+Icon"/>
    <dgm:cxn modelId="{F77CEFF6-8EC5-3B48-8372-80BF6C3D6189}" type="presParOf" srcId="{5EEB8C79-743A-4A9D-B6F0-C5DD61224626}" destId="{3CE3E3C1-A88E-4957-B050-D98833783348}" srcOrd="0" destOrd="0" presId="urn:microsoft.com/office/officeart/2005/8/layout/chevronAccent+Icon"/>
    <dgm:cxn modelId="{66F3CC5C-72AE-3142-9341-242FD8FC4C27}" type="presParOf" srcId="{5EEB8C79-743A-4A9D-B6F0-C5DD61224626}" destId="{E01070E8-08EE-4105-8534-85037D76049D}" srcOrd="1" destOrd="0" presId="urn:microsoft.com/office/officeart/2005/8/layout/chevronAccent+Icon"/>
    <dgm:cxn modelId="{AE88F236-3359-1F49-8278-9715B5E3E16A}" type="presParOf" srcId="{AB767DC4-F9D4-47B2-AD8A-CC828AA5AAE1}" destId="{FA1CF0B8-5D0F-45F2-8093-487CC8F550F1}" srcOrd="3" destOrd="0" presId="urn:microsoft.com/office/officeart/2005/8/layout/chevronAccent+Icon"/>
    <dgm:cxn modelId="{74C64052-98B8-A643-8716-12CC035A81A5}" type="presParOf" srcId="{AB767DC4-F9D4-47B2-AD8A-CC828AA5AAE1}" destId="{61C44BF8-5FE7-4330-9A61-2A6A767F6036}" srcOrd="4" destOrd="0" presId="urn:microsoft.com/office/officeart/2005/8/layout/chevronAccent+Icon"/>
    <dgm:cxn modelId="{A91A378F-0E9E-CA44-BDFB-5BCF4C74C0A5}" type="presParOf" srcId="{61C44BF8-5FE7-4330-9A61-2A6A767F6036}" destId="{A5E51CA8-049E-45EC-92C5-C7FAE7BAD48C}" srcOrd="0" destOrd="0" presId="urn:microsoft.com/office/officeart/2005/8/layout/chevronAccent+Icon"/>
    <dgm:cxn modelId="{5BF086C2-6A20-144E-98C4-24055631AFEE}" type="presParOf" srcId="{61C44BF8-5FE7-4330-9A61-2A6A767F6036}" destId="{7A2A0AFF-49A7-4A33-9BAA-9143F0B828FA}" srcOrd="1" destOrd="0" presId="urn:microsoft.com/office/officeart/2005/8/layout/chevronAccent+Icon"/>
    <dgm:cxn modelId="{768E633F-5D37-104F-ABC1-C88ACAFDA3FC}" type="presParOf" srcId="{AB767DC4-F9D4-47B2-AD8A-CC828AA5AAE1}" destId="{01CA5137-2C64-4CEB-B5DA-87A783C5263B}" srcOrd="5" destOrd="0" presId="urn:microsoft.com/office/officeart/2005/8/layout/chevronAccent+Icon"/>
    <dgm:cxn modelId="{8BD129BC-780D-6441-98D2-50ECC457BAFF}" type="presParOf" srcId="{AB767DC4-F9D4-47B2-AD8A-CC828AA5AAE1}" destId="{F094E099-D4A3-433E-810C-669117A99652}" srcOrd="6" destOrd="0" presId="urn:microsoft.com/office/officeart/2005/8/layout/chevronAccent+Icon"/>
    <dgm:cxn modelId="{0775443F-DB10-AC45-A570-5C199B410782}" type="presParOf" srcId="{F094E099-D4A3-433E-810C-669117A99652}" destId="{762B1E97-84AD-46E6-BAC3-D07A2454CEA9}" srcOrd="0" destOrd="0" presId="urn:microsoft.com/office/officeart/2005/8/layout/chevronAccent+Icon"/>
    <dgm:cxn modelId="{918A101B-F8F6-8046-A57B-1B5914BFF659}" type="presParOf" srcId="{F094E099-D4A3-433E-810C-669117A99652}" destId="{F84ECA06-C77A-4F56-9D48-93518A41C1F2}" srcOrd="1" destOrd="0" presId="urn:microsoft.com/office/officeart/2005/8/layout/chevronAccent+Icon"/>
    <dgm:cxn modelId="{C3D8E657-4940-8E43-89AC-D10D56CCA977}" type="presParOf" srcId="{AB767DC4-F9D4-47B2-AD8A-CC828AA5AAE1}" destId="{025A3400-4D21-4729-85D5-CF693D6DD95F}" srcOrd="7" destOrd="0" presId="urn:microsoft.com/office/officeart/2005/8/layout/chevronAccent+Icon"/>
    <dgm:cxn modelId="{2CE7A1E0-C05E-B240-B0C4-152DA2CBCD8D}" type="presParOf" srcId="{AB767DC4-F9D4-47B2-AD8A-CC828AA5AAE1}" destId="{9025360A-BF01-4106-BC00-B0F3C41A13A5}" srcOrd="8" destOrd="0" presId="urn:microsoft.com/office/officeart/2005/8/layout/chevronAccent+Icon"/>
    <dgm:cxn modelId="{C6D8CE3D-E653-DA40-BD3B-5C8C20E0D58D}" type="presParOf" srcId="{9025360A-BF01-4106-BC00-B0F3C41A13A5}" destId="{1016D3C9-92CA-4E08-95C8-BE205EC5EB5A}" srcOrd="0" destOrd="0" presId="urn:microsoft.com/office/officeart/2005/8/layout/chevronAccent+Icon"/>
    <dgm:cxn modelId="{E9A24C5B-BF75-D04B-B89F-BA9306E50DD8}" type="presParOf" srcId="{9025360A-BF01-4106-BC00-B0F3C41A13A5}" destId="{12AEA6D4-DB17-4942-BE12-23F1844E5801}" srcOrd="1" destOrd="0" presId="urn:microsoft.com/office/officeart/2005/8/layout/chevronAccent+Icon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8C3EE0-3EC6-48D4-A941-60766C45D580}">
      <dsp:nvSpPr>
        <dsp:cNvPr id="0" name=""/>
        <dsp:cNvSpPr/>
      </dsp:nvSpPr>
      <dsp:spPr>
        <a:xfrm>
          <a:off x="8311" y="871514"/>
          <a:ext cx="1715893" cy="1115567"/>
        </a:xfrm>
        <a:prstGeom prst="chevron">
          <a:avLst>
            <a:gd name="adj" fmla="val 4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C4A879D-5519-4F4A-BAC2-9A17B4C8EA5A}">
      <dsp:nvSpPr>
        <dsp:cNvPr id="0" name=""/>
        <dsp:cNvSpPr/>
      </dsp:nvSpPr>
      <dsp:spPr>
        <a:xfrm>
          <a:off x="776628" y="1150406"/>
          <a:ext cx="1271063" cy="111556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Model</a:t>
          </a:r>
          <a:endParaRPr lang="en-US" sz="1800" kern="1200" dirty="0"/>
        </a:p>
      </dsp:txBody>
      <dsp:txXfrm>
        <a:off x="809302" y="1183080"/>
        <a:ext cx="1205715" cy="1050219"/>
      </dsp:txXfrm>
    </dsp:sp>
    <dsp:sp modelId="{3CE3E3C1-A88E-4957-B050-D98833783348}">
      <dsp:nvSpPr>
        <dsp:cNvPr id="0" name=""/>
        <dsp:cNvSpPr/>
      </dsp:nvSpPr>
      <dsp:spPr>
        <a:xfrm>
          <a:off x="2137605" y="871514"/>
          <a:ext cx="1715893" cy="1115567"/>
        </a:xfrm>
        <a:prstGeom prst="chevron">
          <a:avLst>
            <a:gd name="adj" fmla="val 40000"/>
          </a:avLst>
        </a:prstGeom>
        <a:solidFill>
          <a:schemeClr val="accent2">
            <a:hueOff val="2685016"/>
            <a:satOff val="-12642"/>
            <a:lumOff val="2304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1070E8-08EE-4105-8534-85037D76049D}">
      <dsp:nvSpPr>
        <dsp:cNvPr id="0" name=""/>
        <dsp:cNvSpPr/>
      </dsp:nvSpPr>
      <dsp:spPr>
        <a:xfrm>
          <a:off x="2905922" y="1150406"/>
          <a:ext cx="1271063" cy="111556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2685016"/>
              <a:satOff val="-12642"/>
              <a:lumOff val="2304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Develop</a:t>
          </a:r>
          <a:endParaRPr lang="en-US" sz="1800" kern="1200" dirty="0"/>
        </a:p>
      </dsp:txBody>
      <dsp:txXfrm>
        <a:off x="2938596" y="1183080"/>
        <a:ext cx="1205715" cy="1050219"/>
      </dsp:txXfrm>
    </dsp:sp>
    <dsp:sp modelId="{A5E51CA8-049E-45EC-92C5-C7FAE7BAD48C}">
      <dsp:nvSpPr>
        <dsp:cNvPr id="0" name=""/>
        <dsp:cNvSpPr/>
      </dsp:nvSpPr>
      <dsp:spPr>
        <a:xfrm>
          <a:off x="4266899" y="871514"/>
          <a:ext cx="1715893" cy="1115567"/>
        </a:xfrm>
        <a:prstGeom prst="chevron">
          <a:avLst>
            <a:gd name="adj" fmla="val 40000"/>
          </a:avLst>
        </a:prstGeom>
        <a:solidFill>
          <a:schemeClr val="accent2">
            <a:hueOff val="5370032"/>
            <a:satOff val="-25284"/>
            <a:lumOff val="4608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2A0AFF-49A7-4A33-9BAA-9143F0B828FA}">
      <dsp:nvSpPr>
        <dsp:cNvPr id="0" name=""/>
        <dsp:cNvSpPr/>
      </dsp:nvSpPr>
      <dsp:spPr>
        <a:xfrm>
          <a:off x="5035216" y="1150406"/>
          <a:ext cx="1271063" cy="111556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5370032"/>
              <a:satOff val="-25284"/>
              <a:lumOff val="4608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Test</a:t>
          </a:r>
          <a:endParaRPr lang="en-US" sz="1800" kern="1200" dirty="0"/>
        </a:p>
      </dsp:txBody>
      <dsp:txXfrm>
        <a:off x="5067890" y="1183080"/>
        <a:ext cx="1205715" cy="1050219"/>
      </dsp:txXfrm>
    </dsp:sp>
    <dsp:sp modelId="{762B1E97-84AD-46E6-BAC3-D07A2454CEA9}">
      <dsp:nvSpPr>
        <dsp:cNvPr id="0" name=""/>
        <dsp:cNvSpPr/>
      </dsp:nvSpPr>
      <dsp:spPr>
        <a:xfrm>
          <a:off x="6396193" y="871514"/>
          <a:ext cx="1715893" cy="1115567"/>
        </a:xfrm>
        <a:prstGeom prst="chevron">
          <a:avLst>
            <a:gd name="adj" fmla="val 40000"/>
          </a:avLst>
        </a:prstGeom>
        <a:solidFill>
          <a:schemeClr val="accent2">
            <a:hueOff val="8055048"/>
            <a:satOff val="-37927"/>
            <a:lumOff val="6911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84ECA06-C77A-4F56-9D48-93518A41C1F2}">
      <dsp:nvSpPr>
        <dsp:cNvPr id="0" name=""/>
        <dsp:cNvSpPr/>
      </dsp:nvSpPr>
      <dsp:spPr>
        <a:xfrm>
          <a:off x="7164510" y="1150406"/>
          <a:ext cx="1271063" cy="111556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8055048"/>
              <a:satOff val="-37927"/>
              <a:lumOff val="6911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Validate Best Practices</a:t>
          </a:r>
          <a:endParaRPr lang="en-US" sz="1800" kern="1200" dirty="0"/>
        </a:p>
      </dsp:txBody>
      <dsp:txXfrm>
        <a:off x="7197184" y="1183080"/>
        <a:ext cx="1205715" cy="1050219"/>
      </dsp:txXfrm>
    </dsp:sp>
    <dsp:sp modelId="{1016D3C9-92CA-4E08-95C8-BE205EC5EB5A}">
      <dsp:nvSpPr>
        <dsp:cNvPr id="0" name=""/>
        <dsp:cNvSpPr/>
      </dsp:nvSpPr>
      <dsp:spPr>
        <a:xfrm>
          <a:off x="8525487" y="871514"/>
          <a:ext cx="1715893" cy="1115567"/>
        </a:xfrm>
        <a:prstGeom prst="chevron">
          <a:avLst>
            <a:gd name="adj" fmla="val 40000"/>
          </a:avLst>
        </a:prstGeom>
        <a:solidFill>
          <a:schemeClr val="accent2">
            <a:hueOff val="10740064"/>
            <a:satOff val="-50569"/>
            <a:lumOff val="9215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AEA6D4-DB17-4942-BE12-23F1844E5801}">
      <dsp:nvSpPr>
        <dsp:cNvPr id="0" name=""/>
        <dsp:cNvSpPr/>
      </dsp:nvSpPr>
      <dsp:spPr>
        <a:xfrm>
          <a:off x="9293804" y="1150406"/>
          <a:ext cx="1271063" cy="111556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10740064"/>
              <a:satOff val="-50569"/>
              <a:lumOff val="9215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Publish</a:t>
          </a:r>
          <a:endParaRPr lang="en-US" sz="1800" kern="1200" dirty="0"/>
        </a:p>
      </dsp:txBody>
      <dsp:txXfrm>
        <a:off x="9326478" y="1183080"/>
        <a:ext cx="1205715" cy="105021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Accent+Icon">
  <dgm:title val="Chevron Accent Process"/>
  <dgm:desc val="Use to show sequential steps in a task, process, or workflow, or to emphasize movement or direction. Works best with minimal Level 1 and Level 2 text."/>
  <dgm:catLst>
    <dgm:cat type="process" pri="9500"/>
    <dgm:cat type="officeonline" pri="2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primFontSz" for="des" forName="txNode" op="equ" val="65"/>
      <dgm:constr type="w" for="ch" forName="compositeSpace" refType="w" refFor="ch" refForName="composite" fact="0.02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bgChev"/>
              <dgm:constr type="w" for="ch" forName="bgChev" refType="w" fact="0.9"/>
              <dgm:constr type="t" for="ch" forName="bgChev"/>
              <dgm:constr type="h" for="ch" forName="bgChev" refType="w" refFor="ch" refForName="bgChev" fact="0.386"/>
              <dgm:constr type="l" for="ch" forName="txNode" refType="w" fact="0.24"/>
              <dgm:constr type="w" for="ch" forName="txNode" refType="w" fact="0.76"/>
              <dgm:constr type="t" for="ch" forName="txNode" refType="h" refFor="ch" refForName="bgChev" fact="0.25"/>
              <dgm:constr type="h" for="ch" forName="txNode" refType="h" refFor="ch" refForName="bgChev"/>
            </dgm:constrLst>
          </dgm:if>
          <dgm:else name="Name7">
            <dgm:constrLst>
              <dgm:constr type="l" for="ch" forName="bgChev" refType="w" fact="0.1"/>
              <dgm:constr type="w" for="ch" forName="bgChev" refType="w" fact="0.9"/>
              <dgm:constr type="t" for="ch" forName="bgChev"/>
              <dgm:constr type="h" for="ch" forName="bgChev" refType="w" refFor="ch" refForName="bgChev" fact="0.386"/>
              <dgm:constr type="l" for="ch" forName="txNode"/>
              <dgm:constr type="w" for="ch" forName="txNode" refType="w" fact="0.76"/>
              <dgm:constr type="t" for="ch" forName="txNode" refType="h" refFor="ch" refForName="bgChev" fact="0.25"/>
              <dgm:constr type="h" for="ch" forName="txNode" refType="h" refFor="ch" refForName="bgChev"/>
            </dgm:constrLst>
          </dgm:else>
        </dgm:choose>
        <dgm:ruleLst/>
        <dgm:layoutNode name="bgChev" styleLbl="node1">
          <dgm:alg type="sp"/>
          <dgm:choose name="Name8">
            <dgm:if name="Name9" func="var" arg="dir" op="equ" val="norm">
              <dgm:shape xmlns:r="http://schemas.openxmlformats.org/officeDocument/2006/relationships" type="chevron" r:blip="">
                <dgm:adjLst>
                  <dgm:adj idx="1" val="0.4"/>
                </dgm:adjLst>
              </dgm:shape>
            </dgm:if>
            <dgm:else name="Name10">
              <dgm:shape xmlns:r="http://schemas.openxmlformats.org/officeDocument/2006/relationships" rot="180" type="chevron" r:blip="">
                <dgm:adjLst>
                  <dgm:adj idx="1" val="0.4"/>
                </dgm:adjLst>
              </dgm:shape>
            </dgm:else>
          </dgm:choose>
          <dgm:presOf/>
          <dgm:constrLst/>
        </dgm:layoutNode>
        <dgm:layoutNode name="txNode" styleLbl="fgAcc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ruleLst>
            <dgm:rule type="primFontSz" val="5" fact="NaN" max="NaN"/>
          </dgm:ruleLst>
        </dgm:layoutNode>
      </dgm:layoutNode>
      <dgm:forEach name="Name11" axis="followSib" ptType="sibTrans" cnt="1">
        <dgm:layoutNode name="compositeSpace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35CA30-83D7-42A5-86D9-4A056F41CD89}" type="datetimeFigureOut">
              <a:rPr lang="en-US" smtClean="0"/>
              <a:t>7/13/16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87A159-5CE2-4F97-ABE8-8FAD176DB9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94459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B3A092-84ED-45FB-87F9-A361F9F213F9}" type="datetimeFigureOut">
              <a:rPr lang="en-US" smtClean="0"/>
              <a:t>7/13/16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379D55-0CBF-4DDA-8CCB-D14EA479D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4539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Maybe we should do</a:t>
            </a:r>
            <a:r>
              <a:rPr lang="en-US" baseline="0" dirty="0" smtClean="0"/>
              <a:t> a whole slide on configuration data? LCM </a:t>
            </a:r>
            <a:r>
              <a:rPr lang="en-US" baseline="0" dirty="0" err="1" smtClean="0"/>
              <a:t>config</a:t>
            </a:r>
            <a:r>
              <a:rPr lang="en-US" baseline="0" dirty="0" smtClean="0"/>
              <a:t>?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1FAE85-20FE-844F-9354-E6E61F84E3F4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97952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379D55-0CBF-4DDA-8CCB-D14EA479DD0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5188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7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7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jpg"/><Relationship Id="rId3" Type="http://schemas.openxmlformats.org/officeDocument/2006/relationships/image" Target="../media/image7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Relationship Id="rId3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Relationship Id="rId3" Type="http://schemas.openxmlformats.org/officeDocument/2006/relationships/image" Target="../media/image6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95300" y="3438331"/>
            <a:ext cx="11201400" cy="738664"/>
          </a:xfrm>
        </p:spPr>
        <p:txBody>
          <a:bodyPr anchor="t" anchorCtr="0"/>
          <a:lstStyle>
            <a:lvl1pPr algn="l">
              <a:defRPr sz="480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95300" y="5291288"/>
            <a:ext cx="9144000" cy="332399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&lt;Speaker Name Here&gt;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95300" y="4176995"/>
            <a:ext cx="11201400" cy="387798"/>
          </a:xfrm>
        </p:spPr>
        <p:txBody>
          <a:bodyPr lIns="0" tIns="0" rIns="0" bIns="0"/>
          <a:lstStyle>
            <a:lvl1pPr marL="0" indent="0">
              <a:buNone/>
              <a:defRPr b="1" i="0" cap="all" spc="3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&lt;Subtitle Here&gt;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454081" y="5245770"/>
            <a:ext cx="1371600" cy="1356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707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—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690336"/>
            <a:ext cx="11201400" cy="738664"/>
          </a:xfrm>
        </p:spPr>
        <p:txBody>
          <a:bodyPr vert="horz" lIns="0" tIns="0" rIns="0" bIns="0" rtlCol="0" anchor="t" anchorCtr="0">
            <a:spAutoFit/>
          </a:bodyPr>
          <a:lstStyle>
            <a:lvl1pPr>
              <a:defRPr lang="en-US" sz="480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4589463"/>
            <a:ext cx="11201400" cy="332399"/>
          </a:xfrm>
        </p:spPr>
        <p:txBody>
          <a:bodyPr lIns="0" tIns="0" rIns="0" bIns="0"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95300" y="3429000"/>
            <a:ext cx="11201400" cy="387798"/>
          </a:xfrm>
        </p:spPr>
        <p:txBody>
          <a:bodyPr lIns="0" tIns="0" rIns="0" bIns="0"/>
          <a:lstStyle>
            <a:lvl1pPr marL="0" indent="0">
              <a:buNone/>
              <a:defRPr b="1" i="0" cap="all" spc="3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&lt;Subtitle Here&gt;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9472721" y="6237743"/>
            <a:ext cx="2504967" cy="213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4345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—Dk. 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690336"/>
            <a:ext cx="11201400" cy="738664"/>
          </a:xfrm>
        </p:spPr>
        <p:txBody>
          <a:bodyPr vert="horz" lIns="0" tIns="0" rIns="0" bIns="0" rtlCol="0" anchor="t" anchorCtr="0">
            <a:spAutoFit/>
          </a:bodyPr>
          <a:lstStyle>
            <a:lvl1pPr>
              <a:defRPr lang="en-US" sz="480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4589463"/>
            <a:ext cx="11201400" cy="332399"/>
          </a:xfrm>
        </p:spPr>
        <p:txBody>
          <a:bodyPr lIns="0" tIns="0" rIns="0" bIns="0"/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95300" y="3429000"/>
            <a:ext cx="11201400" cy="387798"/>
          </a:xfrm>
        </p:spPr>
        <p:txBody>
          <a:bodyPr lIns="0" tIns="0" rIns="0" bIns="0"/>
          <a:lstStyle>
            <a:lvl1pPr marL="0" indent="0">
              <a:buNone/>
              <a:defRPr b="1" i="0" cap="all" spc="3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&lt;Subtitle Here&gt;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9472721" y="6237743"/>
            <a:ext cx="2504967" cy="213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9849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9872" y="457200"/>
            <a:ext cx="11201400" cy="61555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5300" y="1526146"/>
            <a:ext cx="5422392" cy="1752275"/>
          </a:xfrm>
        </p:spPr>
        <p:txBody>
          <a:bodyPr wrap="square" lIns="0" tIns="0" rIns="0" bIns="0">
            <a:sp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78880" y="1526146"/>
            <a:ext cx="5422392" cy="1752275"/>
          </a:xfrm>
        </p:spPr>
        <p:txBody>
          <a:bodyPr wrap="square" lIns="0" tIns="0" rIns="0" bIns="0">
            <a:sp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0" y="6722533"/>
            <a:ext cx="12192000" cy="13546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</a:pP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9472721" y="6237743"/>
            <a:ext cx="2504967" cy="213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404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9872" y="457200"/>
            <a:ext cx="11201400" cy="61555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5300" y="2036763"/>
            <a:ext cx="5422392" cy="1752275"/>
          </a:xfrm>
        </p:spPr>
        <p:txBody>
          <a:bodyPr wrap="square" lIns="0" tIns="0" rIns="0" bIns="0">
            <a:sp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78880" y="2036763"/>
            <a:ext cx="5422392" cy="1752275"/>
          </a:xfrm>
        </p:spPr>
        <p:txBody>
          <a:bodyPr wrap="square" lIns="0" tIns="0" rIns="0" bIns="0">
            <a:sp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95300" y="1085886"/>
            <a:ext cx="11201400" cy="512762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cap="all" spc="3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 subtitle text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0" y="6722533"/>
            <a:ext cx="12192000" cy="13546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</a:pP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9472721" y="6237743"/>
            <a:ext cx="2504967" cy="213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991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475" y="457200"/>
            <a:ext cx="11201400" cy="615553"/>
          </a:xfrm>
        </p:spPr>
        <p:txBody>
          <a:bodyPr vert="horz" lIns="0" tIns="0" rIns="0" bIns="0" rtlCol="0" anchor="t" anchorCtr="0"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Rectangle 3"/>
          <p:cNvSpPr/>
          <p:nvPr userDrawn="1"/>
        </p:nvSpPr>
        <p:spPr>
          <a:xfrm>
            <a:off x="0" y="6722533"/>
            <a:ext cx="12192000" cy="13546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</a:pP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9472721" y="6237743"/>
            <a:ext cx="2504967" cy="213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944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6722533"/>
            <a:ext cx="12192000" cy="13546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</a:pP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9472721" y="6237743"/>
            <a:ext cx="2504967" cy="213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054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anding Slide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9472721" y="6237743"/>
            <a:ext cx="2504967" cy="213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920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ig Ide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7021" y="1187621"/>
            <a:ext cx="11655840" cy="2172261"/>
          </a:xfrm>
        </p:spPr>
        <p:txBody>
          <a:bodyPr/>
          <a:lstStyle>
            <a:lvl1pPr>
              <a:defRPr sz="7058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17705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terior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/>
          <p:cNvSpPr>
            <a:spLocks noGrp="1" noChangeAspect="1"/>
          </p:cNvSpPr>
          <p:nvPr userDrawn="1">
            <p:ph type="title"/>
          </p:nvPr>
        </p:nvSpPr>
        <p:spPr>
          <a:xfrm>
            <a:off x="846634" y="244858"/>
            <a:ext cx="11345584" cy="697563"/>
          </a:xfrm>
          <a:prstGeom prst="rect">
            <a:avLst/>
          </a:prstGeom>
        </p:spPr>
        <p:txBody>
          <a:bodyPr lIns="91440" tIns="91440" bIns="91440" anchor="ctr"/>
          <a:lstStyle>
            <a:lvl1pPr algn="l">
              <a:defRPr sz="3333">
                <a:solidFill>
                  <a:srgbClr val="FFFFFF"/>
                </a:solidFill>
                <a:latin typeface="Segoe UI Light"/>
                <a:cs typeface="Segoe UI Ligh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 userDrawn="1">
            <p:ph idx="1" hasCustomPrompt="1"/>
          </p:nvPr>
        </p:nvSpPr>
        <p:spPr>
          <a:xfrm>
            <a:off x="264776" y="1212359"/>
            <a:ext cx="11927224" cy="2359080"/>
          </a:xfrm>
          <a:prstGeom prst="rect">
            <a:avLst/>
          </a:prstGeom>
        </p:spPr>
        <p:txBody>
          <a:bodyPr lIns="182880" tIns="182880" rIns="182880" bIns="182880"/>
          <a:lstStyle>
            <a:lvl1pPr marL="0" indent="0">
              <a:spcBef>
                <a:spcPts val="1333"/>
              </a:spcBef>
              <a:buFont typeface="Arial"/>
              <a:buNone/>
              <a:defRPr sz="2400" baseline="0">
                <a:solidFill>
                  <a:srgbClr val="FFFFFF"/>
                </a:solidFill>
                <a:latin typeface="Segoe UI Light"/>
                <a:cs typeface="Segoe UI Light"/>
              </a:defRPr>
            </a:lvl1pPr>
            <a:lvl2pPr marL="731398" indent="-304749">
              <a:spcBef>
                <a:spcPts val="1333"/>
              </a:spcBef>
              <a:buFont typeface="Arial"/>
              <a:buChar char="•"/>
              <a:defRPr sz="2133">
                <a:solidFill>
                  <a:srgbClr val="FFFFFF"/>
                </a:solidFill>
                <a:latin typeface="Segoe UI Light"/>
                <a:cs typeface="Segoe UI Light"/>
              </a:defRPr>
            </a:lvl2pPr>
            <a:lvl3pPr marL="1218996">
              <a:spcBef>
                <a:spcPts val="1333"/>
              </a:spcBef>
              <a:buFont typeface="Arial"/>
              <a:buChar char="•"/>
              <a:defRPr sz="1866">
                <a:solidFill>
                  <a:srgbClr val="FFFFFF"/>
                </a:solidFill>
                <a:latin typeface="Segoe UI Light"/>
                <a:cs typeface="Segoe UI Light"/>
              </a:defRPr>
            </a:lvl3pPr>
            <a:lvl4pPr marL="1706594">
              <a:spcBef>
                <a:spcPts val="1333"/>
              </a:spcBef>
              <a:buFont typeface="Arial"/>
              <a:buChar char="•"/>
              <a:defRPr sz="1600" baseline="0">
                <a:solidFill>
                  <a:srgbClr val="FFFFFF"/>
                </a:solidFill>
                <a:latin typeface="Segoe UI Light"/>
                <a:cs typeface="Segoe UI Light"/>
              </a:defRPr>
            </a:lvl4pPr>
            <a:lvl5pPr marL="1950393" indent="-121899">
              <a:spcBef>
                <a:spcPts val="1333"/>
              </a:spcBef>
              <a:buFont typeface="Arial"/>
              <a:buChar char="•"/>
              <a:tabLst>
                <a:tab pos="2135360" algn="l"/>
              </a:tabLst>
              <a:defRPr sz="1333" baseline="0">
                <a:solidFill>
                  <a:srgbClr val="FFFFFF"/>
                </a:solidFill>
                <a:latin typeface="Segoe UI Light"/>
                <a:cs typeface="Segoe UI Ligh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Bullet first level</a:t>
            </a:r>
          </a:p>
          <a:p>
            <a:pPr lvl="2"/>
            <a:r>
              <a:rPr lang="en-US" dirty="0" smtClean="0"/>
              <a:t>Bullet second level</a:t>
            </a:r>
          </a:p>
          <a:p>
            <a:pPr lvl="3"/>
            <a:r>
              <a:rPr lang="en-US" dirty="0" smtClean="0"/>
              <a:t>Bullet third level</a:t>
            </a:r>
          </a:p>
          <a:p>
            <a:pPr lvl="4"/>
            <a:r>
              <a:rPr lang="en-US" dirty="0" smtClean="0"/>
              <a:t>Bullet fourth level</a:t>
            </a:r>
          </a:p>
        </p:txBody>
      </p:sp>
    </p:spTree>
    <p:extLst>
      <p:ext uri="{BB962C8B-B14F-4D97-AF65-F5344CB8AC3E}">
        <p14:creationId xmlns:p14="http://schemas.microsoft.com/office/powerpoint/2010/main" val="16296046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-Photo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95300" y="3438331"/>
            <a:ext cx="11201400" cy="738664"/>
          </a:xfrm>
        </p:spPr>
        <p:txBody>
          <a:bodyPr anchor="t" anchorCtr="0"/>
          <a:lstStyle>
            <a:lvl1pPr algn="l">
              <a:defRPr sz="480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95300" y="5291288"/>
            <a:ext cx="9144000" cy="332399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&lt;Speaker Name Here&gt;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95300" y="4176995"/>
            <a:ext cx="11201400" cy="387798"/>
          </a:xfrm>
        </p:spPr>
        <p:txBody>
          <a:bodyPr lIns="0" tIns="0" rIns="0" bIns="0"/>
          <a:lstStyle>
            <a:lvl1pPr marL="0" indent="0">
              <a:buNone/>
              <a:defRPr b="1" i="0" cap="all" spc="3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&lt;Subtitle Here&gt;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454081" y="5245770"/>
            <a:ext cx="1371600" cy="1356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641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-Photo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95300" y="3438331"/>
            <a:ext cx="11201400" cy="738664"/>
          </a:xfrm>
        </p:spPr>
        <p:txBody>
          <a:bodyPr anchor="t" anchorCtr="0"/>
          <a:lstStyle>
            <a:lvl1pPr algn="l">
              <a:defRPr sz="480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95300" y="5291288"/>
            <a:ext cx="9144000" cy="332399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&lt;Speaker Name Here&gt;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95300" y="4176995"/>
            <a:ext cx="11201400" cy="387798"/>
          </a:xfrm>
        </p:spPr>
        <p:txBody>
          <a:bodyPr lIns="0" tIns="0" rIns="0" bIns="0"/>
          <a:lstStyle>
            <a:lvl1pPr marL="0" indent="0">
              <a:buNone/>
              <a:defRPr b="1" i="0" cap="all" spc="3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&lt;Subtitle Here&gt;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454081" y="5245770"/>
            <a:ext cx="1371600" cy="1356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554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invGray">
          <a:xfrm>
            <a:off x="10454081" y="5245770"/>
            <a:ext cx="1371599" cy="1356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458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/>
          <p:nvPr userDrawn="1"/>
        </p:nvSpPr>
        <p:spPr>
          <a:xfrm>
            <a:off x="0" y="6722533"/>
            <a:ext cx="12192000" cy="13546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</a:pP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9472721" y="6237743"/>
            <a:ext cx="2504967" cy="213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092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Two-line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000" y="2036763"/>
            <a:ext cx="11188700" cy="386873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0" y="6722533"/>
            <a:ext cx="12192000" cy="13546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</a:pP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9472721" y="6237743"/>
            <a:ext cx="2504967" cy="213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4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000" y="2036763"/>
            <a:ext cx="11188700" cy="386873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95300" y="1085886"/>
            <a:ext cx="11201400" cy="512762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cap="all" spc="3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 subtitle text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0" y="6722533"/>
            <a:ext cx="12192000" cy="13546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</a:pP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9472721" y="6237743"/>
            <a:ext cx="2504967" cy="213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663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—Gre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690336"/>
            <a:ext cx="11201400" cy="738664"/>
          </a:xfrm>
        </p:spPr>
        <p:txBody>
          <a:bodyPr vert="horz" lIns="0" tIns="0" rIns="0" bIns="0" rtlCol="0" anchor="t" anchorCtr="0">
            <a:spAutoFit/>
          </a:bodyPr>
          <a:lstStyle>
            <a:lvl1pPr>
              <a:defRPr lang="en-US" sz="480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4589463"/>
            <a:ext cx="11201400" cy="332399"/>
          </a:xfrm>
        </p:spPr>
        <p:txBody>
          <a:bodyPr lIns="0" tIns="0" rIns="0" bIns="0"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95300" y="3429000"/>
            <a:ext cx="11201400" cy="387798"/>
          </a:xfrm>
        </p:spPr>
        <p:txBody>
          <a:bodyPr lIns="0" tIns="0" rIns="0" bIns="0"/>
          <a:lstStyle>
            <a:lvl1pPr marL="0" indent="0">
              <a:buNone/>
              <a:defRPr b="1" i="0" cap="all" spc="3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&lt;Subtitle Here&gt;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9472721" y="6237743"/>
            <a:ext cx="2504967" cy="213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146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—Oran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690336"/>
            <a:ext cx="11201400" cy="738664"/>
          </a:xfrm>
        </p:spPr>
        <p:txBody>
          <a:bodyPr vert="horz" lIns="0" tIns="0" rIns="0" bIns="0" rtlCol="0" anchor="t" anchorCtr="0">
            <a:spAutoFit/>
          </a:bodyPr>
          <a:lstStyle>
            <a:lvl1pPr>
              <a:defRPr lang="en-US" sz="480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4589463"/>
            <a:ext cx="11201400" cy="332399"/>
          </a:xfrm>
        </p:spPr>
        <p:txBody>
          <a:bodyPr lIns="0" tIns="0" rIns="0" bIns="0"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95300" y="3429000"/>
            <a:ext cx="11201400" cy="387798"/>
          </a:xfrm>
        </p:spPr>
        <p:txBody>
          <a:bodyPr lIns="0" tIns="0" rIns="0" bIns="0"/>
          <a:lstStyle>
            <a:lvl1pPr marL="0" indent="0">
              <a:buNone/>
              <a:defRPr b="1" i="0" cap="all" spc="3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&lt;Subtitle Here&gt;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9472721" y="6237743"/>
            <a:ext cx="2504967" cy="213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2045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5300" y="457200"/>
            <a:ext cx="11201400" cy="615553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0" y="1524000"/>
            <a:ext cx="11188700" cy="1752275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586320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69" r:id="rId3"/>
    <p:sldLayoutId id="2147483663" r:id="rId4"/>
    <p:sldLayoutId id="2147483650" r:id="rId5"/>
    <p:sldLayoutId id="2147483661" r:id="rId6"/>
    <p:sldLayoutId id="2147483660" r:id="rId7"/>
    <p:sldLayoutId id="2147483651" r:id="rId8"/>
    <p:sldLayoutId id="2147483666" r:id="rId9"/>
    <p:sldLayoutId id="2147483667" r:id="rId10"/>
    <p:sldLayoutId id="2147483668" r:id="rId11"/>
    <p:sldLayoutId id="2147483652" r:id="rId12"/>
    <p:sldLayoutId id="2147483662" r:id="rId13"/>
    <p:sldLayoutId id="2147483654" r:id="rId14"/>
    <p:sldLayoutId id="2147483655" r:id="rId15"/>
    <p:sldLayoutId id="2147483664" r:id="rId16"/>
    <p:sldLayoutId id="2147483670" r:id="rId17"/>
    <p:sldLayoutId id="2147483671" r:id="rId1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b="1" kern="1200" cap="all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4488" indent="-344488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25475" indent="-280988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858838" indent="-23336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082675" indent="-223838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1316038" indent="-23336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288" userDrawn="1">
          <p15:clr>
            <a:srgbClr val="F26B43"/>
          </p15:clr>
        </p15:guide>
        <p15:guide id="4" orient="horz" pos="960" userDrawn="1">
          <p15:clr>
            <a:srgbClr val="F26B43"/>
          </p15:clr>
        </p15:guide>
        <p15:guide id="5" pos="312" userDrawn="1">
          <p15:clr>
            <a:srgbClr val="F26B43"/>
          </p15:clr>
        </p15:guide>
        <p15:guide id="6" pos="7368" userDrawn="1">
          <p15:clr>
            <a:srgbClr val="F26B43"/>
          </p15:clr>
        </p15:guide>
        <p15:guide id="7" orient="horz" pos="1283" userDrawn="1">
          <p15:clr>
            <a:srgbClr val="F26B43"/>
          </p15:clr>
        </p15:guide>
        <p15:guide id="9" orient="horz" pos="372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s://github.com/PowerShell/DscResources/blob/master/StyleGuidelines.md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4.tif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msdn.microsoft.com/en-us/powershell/dsc/authoringresource" TargetMode="External"/><Relationship Id="rId4" Type="http://schemas.openxmlformats.org/officeDocument/2006/relationships/hyperlink" Target="https://github.com/PowerShell/DscResources/blob/master/CONTRIBUTING.md" TargetMode="External"/><Relationship Id="rId5" Type="http://schemas.openxmlformats.org/officeDocument/2006/relationships/hyperlink" Target="https://github.com/PowerShell/DscResources/blob/master/StyleGuidelines.md" TargetMode="External"/><Relationship Id="rId6" Type="http://schemas.openxmlformats.org/officeDocument/2006/relationships/hyperlink" Target="https://github.com/PowerShell/xWebAdministration/blob/dev/HighQualityResourceKitPlan.md" TargetMode="External"/><Relationship Id="rId1" Type="http://schemas.openxmlformats.org/officeDocument/2006/relationships/slideLayout" Target="../slideLayouts/slideLayout5.xml"/><Relationship Id="rId2" Type="http://schemas.openxmlformats.org/officeDocument/2006/relationships/hyperlink" Target="https://github.com/PowerShell/DscResources/blob/master/GettingStartedWithGitHub.md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17.xml"/><Relationship Id="rId2" Type="http://schemas.openxmlformats.org/officeDocument/2006/relationships/diagramData" Target="../diagrams/data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03842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690336"/>
            <a:ext cx="11201400" cy="677108"/>
          </a:xfrm>
        </p:spPr>
        <p:txBody>
          <a:bodyPr/>
          <a:lstStyle/>
          <a:p>
            <a:r>
              <a:rPr lang="en-US" sz="4400" dirty="0"/>
              <a:t>Writing </a:t>
            </a:r>
            <a:r>
              <a:rPr lang="en-US" sz="4400" dirty="0" smtClean="0"/>
              <a:t>Resources </a:t>
            </a:r>
            <a:r>
              <a:rPr lang="en-US" sz="4400" dirty="0"/>
              <a:t>using Classes</a:t>
            </a:r>
          </a:p>
        </p:txBody>
      </p:sp>
    </p:spTree>
    <p:extLst>
      <p:ext uri="{BB962C8B-B14F-4D97-AF65-F5344CB8AC3E}">
        <p14:creationId xmlns:p14="http://schemas.microsoft.com/office/powerpoint/2010/main" val="530870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690336"/>
            <a:ext cx="11201400" cy="677108"/>
          </a:xfrm>
        </p:spPr>
        <p:txBody>
          <a:bodyPr/>
          <a:lstStyle/>
          <a:p>
            <a:r>
              <a:rPr lang="en-US" sz="4400" dirty="0" smtClean="0"/>
              <a:t>Testing Resources </a:t>
            </a:r>
            <a:r>
              <a:rPr lang="en-US" sz="4400" dirty="0"/>
              <a:t>using </a:t>
            </a:r>
            <a:r>
              <a:rPr lang="en-US" sz="4400" dirty="0" smtClean="0"/>
              <a:t>pester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754900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829991" y="182348"/>
            <a:ext cx="11122554" cy="800219"/>
          </a:xfrm>
        </p:spPr>
        <p:txBody>
          <a:bodyPr/>
          <a:lstStyle/>
          <a:p>
            <a:r>
              <a:rPr lang="en-US" sz="4000" dirty="0">
                <a:solidFill>
                  <a:schemeClr val="bg1"/>
                </a:solidFill>
                <a:latin typeface="+mj-lt"/>
                <a:cs typeface="+mj-cs"/>
              </a:rPr>
              <a:t>Pester Best Practices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846634" y="963832"/>
            <a:ext cx="10553213" cy="5279112"/>
          </a:xfrm>
        </p:spPr>
        <p:txBody>
          <a:bodyPr>
            <a:noAutofit/>
          </a:bodyPr>
          <a:lstStyle/>
          <a:p>
            <a:pPr marL="336145" indent="-560241">
              <a:lnSpc>
                <a:spcPct val="110000"/>
              </a:lnSpc>
              <a:spcBef>
                <a:spcPct val="20000"/>
              </a:spcBef>
              <a:buFont typeface="Wingdings" panose="05000000000000000000" pitchFamily="2" charset="2"/>
              <a:buChar char="§"/>
            </a:pPr>
            <a:r>
              <a:rPr lang="en-US" sz="2353" dirty="0">
                <a:solidFill>
                  <a:schemeClr val="bg1"/>
                </a:solidFill>
                <a:latin typeface="+mj-lt"/>
                <a:cs typeface="+mn-cs"/>
              </a:rPr>
              <a:t>Name your files &lt;description&gt;.tests.ps1</a:t>
            </a:r>
          </a:p>
          <a:p>
            <a:pPr marL="336145" indent="-560241">
              <a:lnSpc>
                <a:spcPct val="110000"/>
              </a:lnSpc>
              <a:spcBef>
                <a:spcPct val="20000"/>
              </a:spcBef>
              <a:buFont typeface="Wingdings" panose="05000000000000000000" pitchFamily="2" charset="2"/>
              <a:buChar char="§"/>
            </a:pPr>
            <a:r>
              <a:rPr lang="en-US" sz="2353" dirty="0">
                <a:solidFill>
                  <a:schemeClr val="bg1"/>
                </a:solidFill>
                <a:latin typeface="+mj-lt"/>
                <a:cs typeface="+mn-cs"/>
              </a:rPr>
              <a:t>Keep tests simple</a:t>
            </a:r>
          </a:p>
          <a:p>
            <a:pPr lvl="1" indent="-560241">
              <a:lnSpc>
                <a:spcPct val="110000"/>
              </a:lnSpc>
              <a:spcBef>
                <a:spcPct val="20000"/>
              </a:spcBef>
              <a:buFont typeface="Wingdings" panose="05000000000000000000" pitchFamily="2" charset="2"/>
              <a:buChar char="§"/>
            </a:pPr>
            <a:r>
              <a:rPr lang="en-US" sz="2086" dirty="0">
                <a:solidFill>
                  <a:schemeClr val="bg1"/>
                </a:solidFill>
                <a:latin typeface="+mj-lt"/>
                <a:cs typeface="+mn-cs"/>
              </a:rPr>
              <a:t>Test only what you need</a:t>
            </a:r>
          </a:p>
          <a:p>
            <a:pPr lvl="1" indent="-560241">
              <a:lnSpc>
                <a:spcPct val="110000"/>
              </a:lnSpc>
              <a:spcBef>
                <a:spcPct val="20000"/>
              </a:spcBef>
              <a:buFont typeface="Wingdings" panose="05000000000000000000" pitchFamily="2" charset="2"/>
              <a:buChar char="§"/>
            </a:pPr>
            <a:r>
              <a:rPr lang="en-US" sz="2086" dirty="0">
                <a:solidFill>
                  <a:schemeClr val="bg1"/>
                </a:solidFill>
                <a:latin typeface="+mj-lt"/>
                <a:cs typeface="+mn-cs"/>
              </a:rPr>
              <a:t>Reduce dependencies</a:t>
            </a:r>
          </a:p>
          <a:p>
            <a:pPr marL="336145" indent="-560241">
              <a:lnSpc>
                <a:spcPct val="110000"/>
              </a:lnSpc>
              <a:spcBef>
                <a:spcPct val="20000"/>
              </a:spcBef>
              <a:buFont typeface="Wingdings" panose="05000000000000000000" pitchFamily="2" charset="2"/>
              <a:buChar char="§"/>
            </a:pPr>
            <a:r>
              <a:rPr lang="en-US" sz="2353" dirty="0">
                <a:solidFill>
                  <a:schemeClr val="bg1"/>
                </a:solidFill>
                <a:latin typeface="+mj-lt"/>
                <a:cs typeface="+mn-cs"/>
              </a:rPr>
              <a:t>Be sure to tag your Describe blocks with "inner" and "outer“</a:t>
            </a:r>
          </a:p>
          <a:p>
            <a:pPr marL="336145" indent="-560241">
              <a:lnSpc>
                <a:spcPct val="110000"/>
              </a:lnSpc>
              <a:spcBef>
                <a:spcPct val="20000"/>
              </a:spcBef>
              <a:buFont typeface="Wingdings" panose="05000000000000000000" pitchFamily="2" charset="2"/>
              <a:buChar char="§"/>
            </a:pPr>
            <a:r>
              <a:rPr lang="en-US" sz="2353" dirty="0">
                <a:solidFill>
                  <a:schemeClr val="bg1"/>
                </a:solidFill>
                <a:latin typeface="+mj-lt"/>
                <a:cs typeface="+mn-cs"/>
              </a:rPr>
              <a:t>Make sure that Describe/Context/It descriptions are useful</a:t>
            </a:r>
          </a:p>
          <a:p>
            <a:pPr lvl="1" indent="-560241">
              <a:lnSpc>
                <a:spcPct val="110000"/>
              </a:lnSpc>
              <a:spcBef>
                <a:spcPct val="20000"/>
              </a:spcBef>
              <a:buFont typeface="Wingdings" panose="05000000000000000000" pitchFamily="2" charset="2"/>
              <a:buChar char="§"/>
            </a:pPr>
            <a:r>
              <a:rPr lang="en-US" sz="2086" dirty="0">
                <a:solidFill>
                  <a:schemeClr val="bg1"/>
                </a:solidFill>
                <a:latin typeface="+mj-lt"/>
                <a:cs typeface="+mn-cs"/>
              </a:rPr>
              <a:t>The error message should not be the place where you describe the test</a:t>
            </a:r>
          </a:p>
          <a:p>
            <a:pPr marL="336145" indent="-560241">
              <a:lnSpc>
                <a:spcPct val="110000"/>
              </a:lnSpc>
              <a:spcBef>
                <a:spcPct val="20000"/>
              </a:spcBef>
              <a:buFont typeface="Wingdings" panose="05000000000000000000" pitchFamily="2" charset="2"/>
              <a:buChar char="§"/>
            </a:pPr>
            <a:r>
              <a:rPr lang="en-US" sz="2353" dirty="0">
                <a:solidFill>
                  <a:schemeClr val="bg1"/>
                </a:solidFill>
                <a:latin typeface="+mj-lt"/>
                <a:cs typeface="+mn-cs"/>
              </a:rPr>
              <a:t>Use "Context" to group tests</a:t>
            </a:r>
          </a:p>
          <a:p>
            <a:pPr lvl="1" indent="-560241">
              <a:lnSpc>
                <a:spcPct val="110000"/>
              </a:lnSpc>
              <a:spcBef>
                <a:spcPct val="20000"/>
              </a:spcBef>
              <a:buFont typeface="Wingdings" panose="05000000000000000000" pitchFamily="2" charset="2"/>
              <a:buChar char="§"/>
            </a:pPr>
            <a:r>
              <a:rPr lang="en-US" sz="2086" dirty="0">
                <a:solidFill>
                  <a:schemeClr val="bg1"/>
                </a:solidFill>
                <a:latin typeface="+mj-lt"/>
                <a:cs typeface="+mn-cs"/>
              </a:rPr>
              <a:t>Multiple Contexts can help you group your test suite into logical sections</a:t>
            </a:r>
          </a:p>
          <a:p>
            <a:pPr marL="336145" indent="-560241">
              <a:lnSpc>
                <a:spcPct val="110000"/>
              </a:lnSpc>
              <a:spcBef>
                <a:spcPct val="20000"/>
              </a:spcBef>
              <a:buFont typeface="Wingdings" panose="05000000000000000000" pitchFamily="2" charset="2"/>
              <a:buChar char="§"/>
            </a:pPr>
            <a:r>
              <a:rPr lang="en-US" sz="2353" dirty="0">
                <a:solidFill>
                  <a:schemeClr val="bg1"/>
                </a:solidFill>
                <a:latin typeface="+mj-lt"/>
                <a:cs typeface="+mn-cs"/>
              </a:rPr>
              <a:t>Use </a:t>
            </a:r>
            <a:r>
              <a:rPr lang="en-US" sz="2353" dirty="0" err="1">
                <a:solidFill>
                  <a:schemeClr val="bg1"/>
                </a:solidFill>
                <a:latin typeface="+mj-lt"/>
                <a:cs typeface="+mn-cs"/>
              </a:rPr>
              <a:t>BeforeAll</a:t>
            </a:r>
            <a:r>
              <a:rPr lang="en-US" sz="2353" dirty="0">
                <a:solidFill>
                  <a:schemeClr val="bg1"/>
                </a:solidFill>
                <a:latin typeface="+mj-lt"/>
                <a:cs typeface="+mn-cs"/>
              </a:rPr>
              <a:t>/</a:t>
            </a:r>
            <a:r>
              <a:rPr lang="en-US" sz="2353" dirty="0" err="1">
                <a:solidFill>
                  <a:schemeClr val="bg1"/>
                </a:solidFill>
                <a:latin typeface="+mj-lt"/>
                <a:cs typeface="+mn-cs"/>
              </a:rPr>
              <a:t>AfterAll</a:t>
            </a:r>
            <a:r>
              <a:rPr lang="en-US" sz="2353" dirty="0">
                <a:solidFill>
                  <a:schemeClr val="bg1"/>
                </a:solidFill>
                <a:latin typeface="+mj-lt"/>
                <a:cs typeface="+mn-cs"/>
              </a:rPr>
              <a:t>/</a:t>
            </a:r>
            <a:r>
              <a:rPr lang="en-US" sz="2353" dirty="0" err="1">
                <a:solidFill>
                  <a:schemeClr val="bg1"/>
                </a:solidFill>
                <a:latin typeface="+mj-lt"/>
                <a:cs typeface="+mn-cs"/>
              </a:rPr>
              <a:t>BeforeEach</a:t>
            </a:r>
            <a:r>
              <a:rPr lang="en-US" sz="2353" dirty="0">
                <a:solidFill>
                  <a:schemeClr val="bg1"/>
                </a:solidFill>
                <a:latin typeface="+mj-lt"/>
                <a:cs typeface="+mn-cs"/>
              </a:rPr>
              <a:t>/</a:t>
            </a:r>
            <a:r>
              <a:rPr lang="en-US" sz="2353" dirty="0" err="1">
                <a:solidFill>
                  <a:schemeClr val="bg1"/>
                </a:solidFill>
                <a:latin typeface="+mj-lt"/>
                <a:cs typeface="+mn-cs"/>
              </a:rPr>
              <a:t>AfterEach</a:t>
            </a:r>
            <a:r>
              <a:rPr lang="en-US" sz="2353" dirty="0">
                <a:solidFill>
                  <a:schemeClr val="bg1"/>
                </a:solidFill>
                <a:latin typeface="+mj-lt"/>
                <a:cs typeface="+mn-cs"/>
              </a:rPr>
              <a:t> instead of custom initiators</a:t>
            </a:r>
          </a:p>
          <a:p>
            <a:pPr fontAlgn="ctr"/>
            <a:endParaRPr lang="en-US" sz="1961" dirty="0">
              <a:solidFill>
                <a:schemeClr val="bg1"/>
              </a:solidFill>
              <a:latin typeface="+mj-lt"/>
            </a:endParaRPr>
          </a:p>
          <a:p>
            <a:endParaRPr lang="en-US" sz="294" dirty="0">
              <a:solidFill>
                <a:schemeClr val="bg1"/>
              </a:solidFill>
              <a:latin typeface="+mj-lt"/>
            </a:endParaRPr>
          </a:p>
          <a:p>
            <a:endParaRPr lang="en-US" sz="294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59559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829991" y="182348"/>
            <a:ext cx="11122554" cy="800219"/>
          </a:xfrm>
        </p:spPr>
        <p:txBody>
          <a:bodyPr/>
          <a:lstStyle/>
          <a:p>
            <a:r>
              <a:rPr lang="en-US" sz="4000" dirty="0">
                <a:solidFill>
                  <a:schemeClr val="bg1"/>
                </a:solidFill>
                <a:latin typeface="+mj-lt"/>
                <a:cs typeface="+mj-cs"/>
              </a:rPr>
              <a:t>Pester Best Practices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846634" y="963832"/>
            <a:ext cx="10553213" cy="5279112"/>
          </a:xfrm>
        </p:spPr>
        <p:txBody>
          <a:bodyPr>
            <a:noAutofit/>
          </a:bodyPr>
          <a:lstStyle/>
          <a:p>
            <a:pPr marL="336145" indent="-560241">
              <a:lnSpc>
                <a:spcPct val="110000"/>
              </a:lnSpc>
              <a:spcBef>
                <a:spcPct val="20000"/>
              </a:spcBef>
              <a:buFont typeface="Wingdings" panose="05000000000000000000" pitchFamily="2" charset="2"/>
              <a:buChar char="§"/>
            </a:pPr>
            <a:r>
              <a:rPr lang="en-US" sz="2353" dirty="0">
                <a:solidFill>
                  <a:schemeClr val="bg1"/>
                </a:solidFill>
                <a:latin typeface="+mj-lt"/>
                <a:cs typeface="+mn-cs"/>
              </a:rPr>
              <a:t>Use Try-Catch for expected errors and check </a:t>
            </a:r>
            <a:r>
              <a:rPr lang="en-US" sz="2353" dirty="0" err="1">
                <a:solidFill>
                  <a:schemeClr val="bg1"/>
                </a:solidFill>
                <a:latin typeface="+mj-lt"/>
                <a:cs typeface="+mn-cs"/>
              </a:rPr>
              <a:t>fullyQualifiedErrorId</a:t>
            </a:r>
            <a:endParaRPr lang="en-US" sz="2353" dirty="0">
              <a:solidFill>
                <a:schemeClr val="bg1"/>
              </a:solidFill>
              <a:latin typeface="+mj-lt"/>
              <a:cs typeface="+mn-cs"/>
            </a:endParaRPr>
          </a:p>
          <a:p>
            <a:pPr indent="-560241">
              <a:lnSpc>
                <a:spcPct val="110000"/>
              </a:lnSpc>
              <a:spcBef>
                <a:spcPct val="20000"/>
              </a:spcBef>
              <a:buFont typeface="Wingdings" panose="05000000000000000000" pitchFamily="2" charset="2"/>
              <a:buChar char="§"/>
            </a:pPr>
            <a:r>
              <a:rPr lang="en-US" sz="2353" dirty="0">
                <a:solidFill>
                  <a:schemeClr val="bg1"/>
                </a:solidFill>
                <a:latin typeface="+mj-lt"/>
                <a:cs typeface="+mn-cs"/>
              </a:rPr>
              <a:t>Loop It blocks for checking multiple properties</a:t>
            </a:r>
          </a:p>
          <a:p>
            <a:pPr indent="-560241">
              <a:lnSpc>
                <a:spcPct val="110000"/>
              </a:lnSpc>
              <a:spcBef>
                <a:spcPct val="20000"/>
              </a:spcBef>
              <a:buFont typeface="Wingdings" panose="05000000000000000000" pitchFamily="2" charset="2"/>
              <a:buChar char="§"/>
            </a:pPr>
            <a:r>
              <a:rPr lang="en-US" sz="2353" dirty="0">
                <a:solidFill>
                  <a:schemeClr val="bg1"/>
                </a:solidFill>
                <a:latin typeface="+mj-lt"/>
                <a:cs typeface="+mn-cs"/>
              </a:rPr>
              <a:t>Use code coverage functionality where appropriate</a:t>
            </a:r>
          </a:p>
          <a:p>
            <a:pPr indent="-560241">
              <a:lnSpc>
                <a:spcPct val="110000"/>
              </a:lnSpc>
              <a:spcBef>
                <a:spcPct val="20000"/>
              </a:spcBef>
              <a:buFont typeface="Wingdings" panose="05000000000000000000" pitchFamily="2" charset="2"/>
              <a:buChar char="§"/>
            </a:pPr>
            <a:r>
              <a:rPr lang="en-US" sz="2353" dirty="0">
                <a:solidFill>
                  <a:schemeClr val="bg1"/>
                </a:solidFill>
                <a:latin typeface="+mj-lt"/>
                <a:cs typeface="+mn-cs"/>
              </a:rPr>
              <a:t>Use Mock functionality when you don't have your entire </a:t>
            </a:r>
            <a:r>
              <a:rPr lang="en-US" sz="2353" dirty="0" smtClean="0">
                <a:solidFill>
                  <a:schemeClr val="bg1"/>
                </a:solidFill>
                <a:latin typeface="+mj-lt"/>
                <a:cs typeface="+mn-cs"/>
              </a:rPr>
              <a:t>environment</a:t>
            </a:r>
            <a:endParaRPr lang="en-US" sz="2353" dirty="0">
              <a:solidFill>
                <a:schemeClr val="bg1"/>
              </a:solidFill>
              <a:latin typeface="+mj-lt"/>
              <a:cs typeface="+mn-cs"/>
            </a:endParaRPr>
          </a:p>
          <a:p>
            <a:pPr indent="-560241">
              <a:lnSpc>
                <a:spcPct val="110000"/>
              </a:lnSpc>
              <a:spcBef>
                <a:spcPct val="20000"/>
              </a:spcBef>
              <a:buFont typeface="Wingdings" panose="05000000000000000000" pitchFamily="2" charset="2"/>
              <a:buChar char="§"/>
            </a:pPr>
            <a:r>
              <a:rPr lang="en-US" sz="2353" dirty="0">
                <a:solidFill>
                  <a:schemeClr val="bg1"/>
                </a:solidFill>
                <a:latin typeface="+mj-lt"/>
                <a:cs typeface="+mn-cs"/>
              </a:rPr>
              <a:t>Do not have too many evaluations in a single It block</a:t>
            </a:r>
          </a:p>
          <a:p>
            <a:pPr lvl="1" indent="-560241">
              <a:lnSpc>
                <a:spcPct val="110000"/>
              </a:lnSpc>
              <a:spcBef>
                <a:spcPct val="20000"/>
              </a:spcBef>
              <a:buFont typeface="Wingdings" panose="05000000000000000000" pitchFamily="2" charset="2"/>
              <a:buChar char="§"/>
            </a:pPr>
            <a:r>
              <a:rPr lang="en-US" sz="2086" dirty="0">
                <a:solidFill>
                  <a:schemeClr val="bg1"/>
                </a:solidFill>
                <a:latin typeface="+mj-lt"/>
              </a:rPr>
              <a:t>The first "Should" failure will stop that block</a:t>
            </a:r>
          </a:p>
          <a:p>
            <a:pPr indent="-560241">
              <a:lnSpc>
                <a:spcPct val="110000"/>
              </a:lnSpc>
              <a:spcBef>
                <a:spcPct val="20000"/>
              </a:spcBef>
              <a:buFont typeface="Wingdings" panose="05000000000000000000" pitchFamily="2" charset="2"/>
              <a:buChar char="§"/>
            </a:pPr>
            <a:endParaRPr lang="en-US" sz="2353" dirty="0">
              <a:solidFill>
                <a:schemeClr val="bg1"/>
              </a:solidFill>
              <a:latin typeface="+mj-lt"/>
              <a:cs typeface="+mn-cs"/>
            </a:endParaRPr>
          </a:p>
          <a:p>
            <a:endParaRPr lang="en-US" sz="294" dirty="0">
              <a:solidFill>
                <a:schemeClr val="bg1"/>
              </a:solidFill>
              <a:latin typeface="+mj-lt"/>
            </a:endParaRPr>
          </a:p>
          <a:p>
            <a:endParaRPr lang="en-US" sz="294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9657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690336"/>
            <a:ext cx="11201400" cy="677108"/>
          </a:xfrm>
        </p:spPr>
        <p:txBody>
          <a:bodyPr/>
          <a:lstStyle/>
          <a:p>
            <a:r>
              <a:rPr lang="en-US" sz="4400" dirty="0" smtClean="0"/>
              <a:t>Using script analyzer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12332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690336"/>
            <a:ext cx="11201400" cy="677108"/>
          </a:xfrm>
        </p:spPr>
        <p:txBody>
          <a:bodyPr/>
          <a:lstStyle/>
          <a:p>
            <a:r>
              <a:rPr lang="en-US" sz="4400" dirty="0" smtClean="0"/>
              <a:t>Publishing resources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064791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690336"/>
            <a:ext cx="11201400" cy="677108"/>
          </a:xfrm>
        </p:spPr>
        <p:txBody>
          <a:bodyPr/>
          <a:lstStyle/>
          <a:p>
            <a:r>
              <a:rPr lang="en-US" sz="4400" dirty="0" smtClean="0"/>
              <a:t>Testing with test kitchen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773141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690336"/>
            <a:ext cx="11201400" cy="1354217"/>
          </a:xfrm>
        </p:spPr>
        <p:txBody>
          <a:bodyPr/>
          <a:lstStyle/>
          <a:p>
            <a:r>
              <a:rPr lang="en-US" sz="4400" dirty="0" smtClean="0"/>
              <a:t>Using </a:t>
            </a:r>
            <a:r>
              <a:rPr lang="en-US" sz="4400" dirty="0" err="1" smtClean="0"/>
              <a:t>dsc</a:t>
            </a:r>
            <a:r>
              <a:rPr lang="en-US" sz="4400" dirty="0" smtClean="0"/>
              <a:t> resources in chef recipes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882516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 Quality Resource Modules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514350" indent="-514350">
              <a:buAutoNum type="arabicPeriod"/>
            </a:pPr>
            <a:r>
              <a:rPr lang="en-US" dirty="0"/>
              <a:t>PS Script Analyzer is clean of issues per the DSC Resource Kit PSSA Rule Severity List</a:t>
            </a:r>
          </a:p>
          <a:p>
            <a:pPr marL="514350" indent="-514350">
              <a:buAutoNum type="arabicPeriod"/>
            </a:pPr>
            <a:r>
              <a:rPr lang="en-US" dirty="0"/>
              <a:t>Tests are present for each resource and pass with more than 70% code coverage</a:t>
            </a:r>
          </a:p>
          <a:p>
            <a:pPr marL="514350" indent="-514350">
              <a:buAutoNum type="arabicPeriod"/>
            </a:pPr>
            <a:r>
              <a:rPr lang="en-US" dirty="0"/>
              <a:t>Examples are present for each resource and work as expected</a:t>
            </a:r>
          </a:p>
          <a:p>
            <a:pPr marL="514350" indent="-514350">
              <a:buAutoNum type="arabicPeriod"/>
            </a:pPr>
            <a:r>
              <a:rPr lang="en-US" dirty="0"/>
              <a:t>Clear and thorough documentation is provided for all resources, examples, and tests</a:t>
            </a:r>
          </a:p>
          <a:p>
            <a:pPr marL="514350" indent="-514350">
              <a:buAutoNum type="arabicPeriod"/>
            </a:pPr>
            <a:r>
              <a:rPr lang="en-US" dirty="0"/>
              <a:t>The module follows the standard DSC Resource Kit module structure</a:t>
            </a:r>
          </a:p>
          <a:p>
            <a:pPr marL="514350" indent="-514350">
              <a:buAutoNum type="arabicPeriod"/>
            </a:pPr>
            <a:r>
              <a:rPr lang="en-US" dirty="0"/>
              <a:t>Code style matches the </a:t>
            </a:r>
            <a:r>
              <a:rPr lang="en-US" dirty="0">
                <a:hlinkClick r:id="rId2"/>
              </a:rPr>
              <a:t>DSC Resource Kit Style Guidelines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598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000" y="1819048"/>
            <a:ext cx="11188700" cy="387798"/>
          </a:xfrm>
        </p:spPr>
        <p:txBody>
          <a:bodyPr/>
          <a:lstStyle/>
          <a:p>
            <a:r>
              <a:rPr lang="en-US" dirty="0">
                <a:latin typeface="Lucida Console" panose="020B0609040504020204" pitchFamily="49" charset="0"/>
              </a:rPr>
              <a:t>https://</a:t>
            </a:r>
            <a:r>
              <a:rPr lang="en-US" dirty="0" err="1" smtClean="0">
                <a:latin typeface="Lucida Console" panose="020B0609040504020204" pitchFamily="49" charset="0"/>
              </a:rPr>
              <a:t>github.com</a:t>
            </a:r>
            <a:r>
              <a:rPr lang="en-US" dirty="0" smtClean="0">
                <a:latin typeface="Lucida Console" panose="020B0609040504020204" pitchFamily="49" charset="0"/>
              </a:rPr>
              <a:t>/</a:t>
            </a:r>
            <a:r>
              <a:rPr lang="en-US" dirty="0" err="1" smtClean="0">
                <a:latin typeface="Lucida Console" panose="020B0609040504020204" pitchFamily="49" charset="0"/>
              </a:rPr>
              <a:t>nanalakshmanan</a:t>
            </a:r>
            <a:r>
              <a:rPr lang="en-US" dirty="0" smtClean="0">
                <a:latin typeface="Lucida Console" panose="020B0609040504020204" pitchFamily="49" charset="0"/>
              </a:rPr>
              <a:t>/ChefConf2016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449180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95300" y="2869751"/>
            <a:ext cx="11201400" cy="1477328"/>
          </a:xfrm>
        </p:spPr>
        <p:txBody>
          <a:bodyPr/>
          <a:lstStyle/>
          <a:p>
            <a:r>
              <a:rPr lang="en-US" dirty="0" smtClean="0"/>
              <a:t>Writing DSC Resources and using them in Chef for Windows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495300" y="5196114"/>
            <a:ext cx="4584700" cy="997196"/>
          </a:xfrm>
        </p:spPr>
        <p:txBody>
          <a:bodyPr/>
          <a:lstStyle/>
          <a:p>
            <a:r>
              <a:rPr lang="en-US" dirty="0" smtClean="0"/>
              <a:t>Narayanan (Nana) Lakshmanan </a:t>
            </a:r>
            <a:endParaRPr lang="en-US" dirty="0"/>
          </a:p>
          <a:p>
            <a:r>
              <a:rPr lang="en-US" dirty="0" smtClean="0"/>
              <a:t>Principal Software Eng Mgr</a:t>
            </a:r>
            <a:endParaRPr lang="en-US" dirty="0"/>
          </a:p>
          <a:p>
            <a:r>
              <a:rPr lang="en-US" dirty="0" smtClean="0"/>
              <a:t>13-Jul-2016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5196113" y="5196114"/>
            <a:ext cx="6241143" cy="493486"/>
            <a:chOff x="5079999" y="5123542"/>
            <a:chExt cx="6241143" cy="493486"/>
          </a:xfrm>
        </p:grpSpPr>
        <p:sp>
          <p:nvSpPr>
            <p:cNvPr id="8" name="Subtitle 5"/>
            <p:cNvSpPr txBox="1">
              <a:spLocks/>
            </p:cNvSpPr>
            <p:nvPr/>
          </p:nvSpPr>
          <p:spPr>
            <a:xfrm>
              <a:off x="5079999" y="5196114"/>
              <a:ext cx="6241143" cy="3323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smtClean="0"/>
                <a:t>       nanalakshmanan</a:t>
              </a:r>
              <a:endParaRPr lang="en-US" dirty="0"/>
            </a:p>
          </p:txBody>
        </p:sp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80000" y="5123542"/>
              <a:ext cx="493486" cy="49348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51319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Useful links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Getting started with GitHub</a:t>
            </a:r>
            <a:endParaRPr lang="en-US" dirty="0"/>
          </a:p>
          <a:p>
            <a:r>
              <a:rPr lang="en-US" dirty="0">
                <a:hlinkClick r:id="rId3"/>
              </a:rPr>
              <a:t>Writing a custom resource</a:t>
            </a:r>
            <a:endParaRPr lang="en-US" dirty="0"/>
          </a:p>
          <a:p>
            <a:r>
              <a:rPr lang="en-US" dirty="0">
                <a:hlinkClick r:id="rId4"/>
              </a:rPr>
              <a:t>Contributing to open-source resources (DSC Resource Kit)</a:t>
            </a:r>
            <a:endParaRPr lang="en-US" dirty="0"/>
          </a:p>
          <a:p>
            <a:r>
              <a:rPr lang="en-US" dirty="0">
                <a:hlinkClick r:id="rId5"/>
              </a:rPr>
              <a:t>DSC Resource Kit style guidelines</a:t>
            </a:r>
            <a:endParaRPr lang="en-US" dirty="0"/>
          </a:p>
          <a:p>
            <a:r>
              <a:rPr lang="en-US" dirty="0">
                <a:hlinkClick r:id="rId5"/>
              </a:rPr>
              <a:t>Main DSC Resource Kit repository</a:t>
            </a:r>
            <a:endParaRPr lang="en-US" dirty="0"/>
          </a:p>
          <a:p>
            <a:r>
              <a:rPr lang="en-US" dirty="0">
                <a:hlinkClick r:id="rId6"/>
              </a:rPr>
              <a:t>Creating a High Quality Resource Module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4040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97812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DSC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000" y="1524000"/>
            <a:ext cx="11188700" cy="2848472"/>
          </a:xfrm>
        </p:spPr>
        <p:txBody>
          <a:bodyPr/>
          <a:lstStyle/>
          <a:p>
            <a:r>
              <a:rPr lang="en-US" dirty="0" smtClean="0"/>
              <a:t>Windows has a large API surface</a:t>
            </a:r>
            <a:endParaRPr lang="en-US" dirty="0"/>
          </a:p>
          <a:p>
            <a:pPr lvl="1"/>
            <a:r>
              <a:rPr lang="en-US" dirty="0" smtClean="0"/>
              <a:t>Cmdlets, WMI, </a:t>
            </a:r>
            <a:r>
              <a:rPr lang="en-US" dirty="0" err="1" smtClean="0"/>
              <a:t>.Net</a:t>
            </a:r>
            <a:r>
              <a:rPr lang="en-US" dirty="0" smtClean="0"/>
              <a:t>, COM, .exe </a:t>
            </a:r>
            <a:endParaRPr lang="en-US" dirty="0"/>
          </a:p>
          <a:p>
            <a:r>
              <a:rPr lang="en-US" dirty="0" smtClean="0"/>
              <a:t>PowerShell designed to bind together API surface</a:t>
            </a:r>
          </a:p>
          <a:p>
            <a:r>
              <a:rPr lang="en-US" dirty="0" smtClean="0"/>
              <a:t>DSC is a platform for managing Windows</a:t>
            </a:r>
          </a:p>
          <a:p>
            <a:r>
              <a:rPr lang="en-US" dirty="0" smtClean="0"/>
              <a:t>Provides best possible interface with API surface</a:t>
            </a:r>
          </a:p>
          <a:p>
            <a:r>
              <a:rPr lang="en-US" dirty="0" smtClean="0"/>
              <a:t>Better performance characteristics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9628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Concepts/tools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000" y="1524000"/>
            <a:ext cx="11188700" cy="2967992"/>
          </a:xfrm>
        </p:spPr>
        <p:txBody>
          <a:bodyPr/>
          <a:lstStyle/>
          <a:p>
            <a:r>
              <a:rPr lang="en-US" dirty="0" smtClean="0"/>
              <a:t>GitHub</a:t>
            </a:r>
          </a:p>
          <a:p>
            <a:r>
              <a:rPr lang="en-US" dirty="0" smtClean="0"/>
              <a:t>PowerShell classes</a:t>
            </a:r>
          </a:p>
          <a:p>
            <a:r>
              <a:rPr lang="en-US" dirty="0" smtClean="0"/>
              <a:t>Pester</a:t>
            </a:r>
          </a:p>
          <a:p>
            <a:r>
              <a:rPr lang="en-US" dirty="0" smtClean="0"/>
              <a:t>Script Analyzer</a:t>
            </a:r>
          </a:p>
          <a:p>
            <a:r>
              <a:rPr lang="en-US" dirty="0" err="1" smtClean="0"/>
              <a:t>PowerShellGet</a:t>
            </a:r>
            <a:endParaRPr lang="en-US" dirty="0" smtClean="0"/>
          </a:p>
          <a:p>
            <a:r>
              <a:rPr lang="en-US" dirty="0" smtClean="0"/>
              <a:t>Test Kitchen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712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77021" y="1187621"/>
            <a:ext cx="11655840" cy="1086131"/>
          </a:xfrm>
        </p:spPr>
        <p:txBody>
          <a:bodyPr/>
          <a:lstStyle/>
          <a:p>
            <a:r>
              <a:rPr lang="en-US" dirty="0" smtClean="0"/>
              <a:t>Resource Authoring </a:t>
            </a:r>
            <a:endParaRPr lang="en-US" dirty="0"/>
          </a:p>
        </p:txBody>
      </p:sp>
      <p:graphicFrame>
        <p:nvGraphicFramePr>
          <p:cNvPr id="5" name="Diagram 4"/>
          <p:cNvGraphicFramePr/>
          <p:nvPr>
            <p:extLst/>
          </p:nvPr>
        </p:nvGraphicFramePr>
        <p:xfrm>
          <a:off x="642749" y="2532576"/>
          <a:ext cx="10573180" cy="31374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2295798"/>
      </p:ext>
    </p:extLst>
  </p:cSld>
  <p:clrMapOvr>
    <a:masterClrMapping/>
  </p:clrMapOvr>
  <p:transition advTm="31570"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 modelling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300" y="1290467"/>
            <a:ext cx="11188700" cy="4173450"/>
          </a:xfrm>
        </p:spPr>
        <p:txBody>
          <a:bodyPr/>
          <a:lstStyle/>
          <a:p>
            <a:pPr marL="571500" indent="-571500">
              <a:spcBef>
                <a:spcPct val="20000"/>
              </a:spcBef>
              <a:buFont typeface="Wingdings" panose="05000000000000000000" pitchFamily="2" charset="2"/>
              <a:buChar char="§"/>
            </a:pPr>
            <a:r>
              <a:rPr lang="en-US" sz="2400" dirty="0"/>
              <a:t>Model/Design resources before writing “any” code</a:t>
            </a:r>
          </a:p>
          <a:p>
            <a:pPr marL="571500" indent="-571500">
              <a:spcBef>
                <a:spcPct val="20000"/>
              </a:spcBef>
              <a:buFont typeface="Wingdings" panose="05000000000000000000" pitchFamily="2" charset="2"/>
              <a:buChar char="§"/>
            </a:pPr>
            <a:r>
              <a:rPr lang="en-US" sz="2400" dirty="0"/>
              <a:t>Resource modelling should satisfy 4 basic principles: </a:t>
            </a:r>
          </a:p>
          <a:p>
            <a:pPr marL="685773" lvl="1" indent="-342900">
              <a:spcBef>
                <a:spcPct val="20000"/>
              </a:spcBef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FFC000"/>
                </a:solidFill>
              </a:rPr>
              <a:t>Identifiable</a:t>
            </a:r>
            <a:r>
              <a:rPr lang="en-US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: </a:t>
            </a:r>
            <a:r>
              <a:rPr lang="en-US" dirty="0"/>
              <a:t>Uniquely and reliably identify resource instance (e.g</a:t>
            </a:r>
            <a:r>
              <a:rPr lang="en-US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. </a:t>
            </a:r>
            <a:r>
              <a:rPr lang="en-US" dirty="0">
                <a:solidFill>
                  <a:srgbClr val="FFC000"/>
                </a:solidFill>
              </a:rPr>
              <a:t>key properties</a:t>
            </a:r>
            <a:r>
              <a:rPr lang="en-US" dirty="0"/>
              <a:t>)</a:t>
            </a:r>
          </a:p>
          <a:p>
            <a:pPr marL="685773" lvl="1" indent="-342900">
              <a:spcBef>
                <a:spcPct val="20000"/>
              </a:spcBef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FFC000"/>
                </a:solidFill>
              </a:rPr>
              <a:t>Expressible</a:t>
            </a:r>
            <a:r>
              <a:rPr lang="en-US" dirty="0"/>
              <a:t>: State the desired state of the resource, independent of the control flow</a:t>
            </a:r>
          </a:p>
          <a:p>
            <a:pPr marL="685773" lvl="1" indent="-342900">
              <a:spcBef>
                <a:spcPct val="20000"/>
              </a:spcBef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rgbClr val="FFC000"/>
                </a:solidFill>
              </a:rPr>
              <a:t>Testable</a:t>
            </a:r>
            <a:r>
              <a:rPr lang="en-US" dirty="0" smtClean="0"/>
              <a:t> </a:t>
            </a:r>
            <a:r>
              <a:rPr lang="en-US" dirty="0"/>
              <a:t>Accurately test if the resource is in desired state </a:t>
            </a:r>
            <a:r>
              <a:rPr lang="en-US" dirty="0" smtClean="0"/>
              <a:t>- </a:t>
            </a:r>
            <a:r>
              <a:rPr lang="en-US" dirty="0" smtClean="0">
                <a:solidFill>
                  <a:srgbClr val="FFC000"/>
                </a:solidFill>
              </a:rPr>
              <a:t>Test()</a:t>
            </a:r>
            <a:endParaRPr lang="en-US" dirty="0"/>
          </a:p>
          <a:p>
            <a:pPr marL="685773" lvl="1" indent="-342900">
              <a:spcBef>
                <a:spcPct val="20000"/>
              </a:spcBef>
              <a:buFont typeface="Wingdings" panose="05000000000000000000" pitchFamily="2" charset="2"/>
              <a:buChar char="§"/>
            </a:pPr>
            <a:r>
              <a:rPr lang="en-US" dirty="0" err="1">
                <a:solidFill>
                  <a:srgbClr val="FFC000"/>
                </a:solidFill>
              </a:rPr>
              <a:t>Enactable</a:t>
            </a:r>
            <a:r>
              <a:rPr lang="en-US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: </a:t>
            </a:r>
            <a:r>
              <a:rPr lang="en-US" dirty="0"/>
              <a:t>Make changes that will converge actual state to the desired state </a:t>
            </a:r>
            <a:r>
              <a:rPr lang="en-US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(</a:t>
            </a:r>
            <a:r>
              <a:rPr lang="en-US" dirty="0" smtClean="0">
                <a:solidFill>
                  <a:srgbClr val="FFC000"/>
                </a:solidFill>
              </a:rPr>
              <a:t>Set()</a:t>
            </a:r>
            <a:r>
              <a:rPr lang="en-US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)</a:t>
            </a:r>
            <a:endParaRPr lang="en-US" dirty="0"/>
          </a:p>
          <a:p>
            <a:pPr marL="388591" indent="-388591">
              <a:spcBef>
                <a:spcPct val="20000"/>
              </a:spcBef>
              <a:buFont typeface="Wingdings" panose="05000000000000000000" pitchFamily="2" charset="2"/>
              <a:buChar char="§"/>
            </a:pPr>
            <a:r>
              <a:rPr lang="en-US" sz="2400" dirty="0"/>
              <a:t>Can have multiple resource that apply to same sub system</a:t>
            </a:r>
          </a:p>
          <a:p>
            <a:pPr marL="685773" lvl="1" indent="-342900">
              <a:spcBef>
                <a:spcPct val="20000"/>
              </a:spcBef>
              <a:buFont typeface="Wingdings" panose="05000000000000000000" pitchFamily="2" charset="2"/>
              <a:buChar char="§"/>
            </a:pPr>
            <a:r>
              <a:rPr lang="en-US" dirty="0"/>
              <a:t>E.g.: Firewall Rule and Firewall Profile</a:t>
            </a:r>
          </a:p>
        </p:txBody>
      </p:sp>
    </p:spTree>
    <p:extLst>
      <p:ext uri="{BB962C8B-B14F-4D97-AF65-F5344CB8AC3E}">
        <p14:creationId xmlns:p14="http://schemas.microsoft.com/office/powerpoint/2010/main" val="648459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829991" y="128103"/>
            <a:ext cx="11122554" cy="908710"/>
          </a:xfrm>
        </p:spPr>
        <p:txBody>
          <a:bodyPr/>
          <a:lstStyle/>
          <a:p>
            <a:r>
              <a:rPr lang="en-US" sz="4705" dirty="0">
                <a:solidFill>
                  <a:schemeClr val="bg1"/>
                </a:solidFill>
                <a:latin typeface="+mj-lt"/>
                <a:cs typeface="Segoe UI" pitchFamily="34" charset="0"/>
              </a:rPr>
              <a:t>Resource Properties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846634" y="963832"/>
            <a:ext cx="10553213" cy="5279112"/>
          </a:xfrm>
        </p:spPr>
        <p:txBody>
          <a:bodyPr>
            <a:noAutofit/>
          </a:bodyPr>
          <a:lstStyle/>
          <a:p>
            <a:pPr marL="560241" indent="-560241">
              <a:lnSpc>
                <a:spcPct val="110000"/>
              </a:lnSpc>
              <a:spcBef>
                <a:spcPct val="20000"/>
              </a:spcBef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  <a:latin typeface="+mn-lt"/>
                <a:cs typeface="+mn-cs"/>
              </a:rPr>
              <a:t>Each resource property MUST have one of the following attributes:</a:t>
            </a:r>
          </a:p>
          <a:p>
            <a:pPr marL="1291639" lvl="1" indent="-560241">
              <a:lnSpc>
                <a:spcPct val="110000"/>
              </a:lnSpc>
              <a:spcBef>
                <a:spcPct val="20000"/>
              </a:spcBef>
              <a:buFont typeface="Wingdings" panose="05000000000000000000" pitchFamily="2" charset="2"/>
              <a:buChar char="§"/>
            </a:pPr>
            <a:r>
              <a:rPr lang="en-US" sz="2353" b="1" dirty="0">
                <a:solidFill>
                  <a:srgbClr val="FFC000"/>
                </a:solidFill>
              </a:rPr>
              <a:t>Key (Mandatory)</a:t>
            </a:r>
            <a:r>
              <a:rPr lang="en-US" sz="1961" dirty="0">
                <a:solidFill>
                  <a:srgbClr val="FFC000"/>
                </a:solidFill>
                <a:latin typeface="+mn-lt"/>
                <a:cs typeface="+mn-cs"/>
              </a:rPr>
              <a:t>: </a:t>
            </a:r>
            <a:r>
              <a:rPr lang="en-US" sz="2400" dirty="0">
                <a:solidFill>
                  <a:schemeClr val="bg1"/>
                </a:solidFill>
                <a:latin typeface="+mn-lt"/>
                <a:cs typeface="+mn-cs"/>
              </a:rPr>
              <a:t>Uniquely identifies the resource instance </a:t>
            </a:r>
          </a:p>
          <a:p>
            <a:pPr marL="1779237" lvl="2" indent="-560241">
              <a:lnSpc>
                <a:spcPct val="110000"/>
              </a:lnSpc>
              <a:spcBef>
                <a:spcPct val="20000"/>
              </a:spcBef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  <a:latin typeface="+mn-lt"/>
                <a:cs typeface="+mn-cs"/>
              </a:rPr>
              <a:t>Must exist before the resource instance creation (e.g. process PID)</a:t>
            </a:r>
          </a:p>
          <a:p>
            <a:pPr marL="1291639" lvl="1" indent="-560241">
              <a:lnSpc>
                <a:spcPct val="110000"/>
              </a:lnSpc>
              <a:spcBef>
                <a:spcPct val="20000"/>
              </a:spcBef>
              <a:buFont typeface="Wingdings" panose="05000000000000000000" pitchFamily="2" charset="2"/>
              <a:buChar char="§"/>
            </a:pPr>
            <a:r>
              <a:rPr lang="en-US" sz="2353" b="1" dirty="0">
                <a:solidFill>
                  <a:srgbClr val="FFC000"/>
                </a:solidFill>
              </a:rPr>
              <a:t>Required (Mandatory):</a:t>
            </a:r>
            <a:r>
              <a:rPr lang="en-US" sz="2353" dirty="0">
                <a:solidFill>
                  <a:srgbClr val="FFC000"/>
                </a:solidFill>
              </a:rPr>
              <a:t> </a:t>
            </a:r>
            <a:r>
              <a:rPr lang="en-US" sz="2400" dirty="0">
                <a:solidFill>
                  <a:schemeClr val="bg1"/>
                </a:solidFill>
                <a:latin typeface="+mn-lt"/>
                <a:cs typeface="+mn-cs"/>
              </a:rPr>
              <a:t>Anything necessary for resource creation/state check </a:t>
            </a:r>
          </a:p>
          <a:p>
            <a:pPr marL="1779238" lvl="2" indent="-560241">
              <a:lnSpc>
                <a:spcPct val="110000"/>
              </a:lnSpc>
              <a:spcBef>
                <a:spcPct val="20000"/>
              </a:spcBef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  <a:latin typeface="+mn-lt"/>
                <a:cs typeface="+mn-cs"/>
              </a:rPr>
              <a:t>E.g. Path for an SMB Share</a:t>
            </a:r>
          </a:p>
          <a:p>
            <a:pPr marL="1291639" lvl="1" indent="-560241">
              <a:lnSpc>
                <a:spcPct val="110000"/>
              </a:lnSpc>
              <a:spcBef>
                <a:spcPct val="20000"/>
              </a:spcBef>
              <a:buFont typeface="Wingdings" panose="05000000000000000000" pitchFamily="2" charset="2"/>
              <a:buChar char="§"/>
            </a:pPr>
            <a:r>
              <a:rPr lang="en-US" sz="2353" b="1" dirty="0">
                <a:solidFill>
                  <a:srgbClr val="FFC000"/>
                </a:solidFill>
              </a:rPr>
              <a:t>Write (Optional): </a:t>
            </a:r>
            <a:r>
              <a:rPr lang="en-US" sz="2400" dirty="0">
                <a:solidFill>
                  <a:schemeClr val="bg1"/>
                </a:solidFill>
                <a:latin typeface="+mn-lt"/>
                <a:cs typeface="+mn-cs"/>
              </a:rPr>
              <a:t>If specified, expresses more detail about the resource instance</a:t>
            </a:r>
          </a:p>
          <a:p>
            <a:pPr marL="1779238" lvl="2" indent="-560241">
              <a:lnSpc>
                <a:spcPct val="110000"/>
              </a:lnSpc>
              <a:spcBef>
                <a:spcPct val="20000"/>
              </a:spcBef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  <a:latin typeface="+mn-lt"/>
                <a:cs typeface="+mn-cs"/>
              </a:rPr>
              <a:t>E.g. </a:t>
            </a:r>
            <a:r>
              <a:rPr lang="en-US" dirty="0" err="1">
                <a:solidFill>
                  <a:schemeClr val="bg1"/>
                </a:solidFill>
                <a:latin typeface="+mn-lt"/>
                <a:cs typeface="+mn-cs"/>
              </a:rPr>
              <a:t>SourcePath</a:t>
            </a:r>
            <a:r>
              <a:rPr lang="en-US" dirty="0">
                <a:solidFill>
                  <a:schemeClr val="bg1"/>
                </a:solidFill>
                <a:latin typeface="+mn-lt"/>
                <a:cs typeface="+mn-cs"/>
              </a:rPr>
              <a:t> on File resource</a:t>
            </a:r>
          </a:p>
          <a:p>
            <a:pPr marL="1779238" lvl="2" indent="-560241">
              <a:lnSpc>
                <a:spcPct val="110000"/>
              </a:lnSpc>
              <a:spcBef>
                <a:spcPct val="20000"/>
              </a:spcBef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  <a:latin typeface="+mn-lt"/>
                <a:cs typeface="+mn-cs"/>
              </a:rPr>
              <a:t>Can also change a default value (e.g. MAC Address of a VM)</a:t>
            </a:r>
          </a:p>
          <a:p>
            <a:pPr marL="1291639" lvl="1" indent="-560241">
              <a:lnSpc>
                <a:spcPct val="110000"/>
              </a:lnSpc>
              <a:spcBef>
                <a:spcPct val="20000"/>
              </a:spcBef>
              <a:buFont typeface="Wingdings" panose="05000000000000000000" pitchFamily="2" charset="2"/>
              <a:buChar char="§"/>
            </a:pPr>
            <a:r>
              <a:rPr lang="en-US" sz="2353" b="1" dirty="0">
                <a:solidFill>
                  <a:srgbClr val="FFC000"/>
                </a:solidFill>
              </a:rPr>
              <a:t>Read (Optional): </a:t>
            </a:r>
            <a:r>
              <a:rPr lang="en-US" sz="2400" dirty="0">
                <a:solidFill>
                  <a:schemeClr val="bg1"/>
                </a:solidFill>
                <a:latin typeface="+mn-lt"/>
                <a:cs typeface="+mn-cs"/>
              </a:rPr>
              <a:t>Additional information about a resource</a:t>
            </a:r>
          </a:p>
          <a:p>
            <a:pPr marL="1779238" lvl="2" indent="-560241">
              <a:lnSpc>
                <a:spcPct val="110000"/>
              </a:lnSpc>
              <a:spcBef>
                <a:spcPct val="20000"/>
              </a:spcBef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  <a:latin typeface="+mn-lt"/>
                <a:cs typeface="+mn-cs"/>
              </a:rPr>
              <a:t>E.g. GUID of the VM, Process ID, User SID </a:t>
            </a:r>
          </a:p>
          <a:p>
            <a:endParaRPr lang="en-US" sz="490" dirty="0"/>
          </a:p>
          <a:p>
            <a:endParaRPr lang="en-US" sz="490" dirty="0"/>
          </a:p>
        </p:txBody>
      </p:sp>
    </p:spTree>
    <p:extLst>
      <p:ext uri="{BB962C8B-B14F-4D97-AF65-F5344CB8AC3E}">
        <p14:creationId xmlns:p14="http://schemas.microsoft.com/office/powerpoint/2010/main" val="1018437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29991" y="182348"/>
            <a:ext cx="11122554" cy="800219"/>
          </a:xfrm>
        </p:spPr>
        <p:txBody>
          <a:bodyPr/>
          <a:lstStyle/>
          <a:p>
            <a:r>
              <a:rPr lang="en-US" sz="4000" dirty="0">
                <a:solidFill>
                  <a:schemeClr val="bg1"/>
                </a:solidFill>
                <a:latin typeface="+mj-lt"/>
                <a:cs typeface="+mj-cs"/>
              </a:rPr>
              <a:t>Implementing Resource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46634" y="1213165"/>
            <a:ext cx="10478511" cy="4373313"/>
          </a:xfrm>
        </p:spPr>
        <p:txBody>
          <a:bodyPr/>
          <a:lstStyle/>
          <a:p>
            <a:pPr marL="380936" indent="-560241">
              <a:lnSpc>
                <a:spcPct val="110000"/>
              </a:lnSpc>
              <a:spcBef>
                <a:spcPct val="20000"/>
              </a:spcBef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chemeClr val="bg1"/>
                </a:solidFill>
                <a:latin typeface="+mn-lt"/>
                <a:cs typeface="+mn-cs"/>
              </a:rPr>
              <a:t>Implement </a:t>
            </a:r>
            <a:r>
              <a:rPr lang="en-US" sz="2353" b="1" dirty="0">
                <a:solidFill>
                  <a:srgbClr val="FFC000"/>
                </a:solidFill>
              </a:rPr>
              <a:t>“Ensure” </a:t>
            </a:r>
            <a:r>
              <a:rPr lang="en-US" dirty="0">
                <a:solidFill>
                  <a:schemeClr val="bg1"/>
                </a:solidFill>
                <a:latin typeface="+mn-lt"/>
                <a:cs typeface="+mn-cs"/>
              </a:rPr>
              <a:t>as a property whenever relevant</a:t>
            </a:r>
          </a:p>
          <a:p>
            <a:pPr marL="1112334" lvl="1" indent="-560241">
              <a:lnSpc>
                <a:spcPct val="110000"/>
              </a:lnSpc>
              <a:spcBef>
                <a:spcPct val="20000"/>
              </a:spcBef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bg1"/>
                </a:solidFill>
                <a:latin typeface="+mn-lt"/>
                <a:cs typeface="+mn-cs"/>
              </a:rPr>
              <a:t>If it’s not relevant as a </a:t>
            </a:r>
            <a:r>
              <a:rPr lang="en-US" sz="2353" b="1" dirty="0">
                <a:solidFill>
                  <a:srgbClr val="FFC000"/>
                </a:solidFill>
              </a:rPr>
              <a:t>[write]</a:t>
            </a:r>
            <a:r>
              <a:rPr lang="en-US" sz="2000" dirty="0">
                <a:solidFill>
                  <a:schemeClr val="bg1"/>
                </a:solidFill>
                <a:latin typeface="+mn-lt"/>
                <a:cs typeface="+mn-cs"/>
              </a:rPr>
              <a:t> property, consider it as a </a:t>
            </a:r>
            <a:r>
              <a:rPr lang="en-US" sz="2353" b="1" dirty="0">
                <a:solidFill>
                  <a:srgbClr val="FFC000"/>
                </a:solidFill>
              </a:rPr>
              <a:t>[read]</a:t>
            </a:r>
            <a:r>
              <a:rPr lang="en-US" sz="2000" dirty="0">
                <a:solidFill>
                  <a:schemeClr val="bg1"/>
                </a:solidFill>
                <a:latin typeface="+mn-lt"/>
                <a:cs typeface="+mn-cs"/>
              </a:rPr>
              <a:t> property</a:t>
            </a:r>
          </a:p>
          <a:p>
            <a:pPr marL="380936" indent="-560241">
              <a:lnSpc>
                <a:spcPct val="110000"/>
              </a:lnSpc>
              <a:spcBef>
                <a:spcPct val="20000"/>
              </a:spcBef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  <a:latin typeface="+mn-lt"/>
                <a:cs typeface="+mn-cs"/>
              </a:rPr>
              <a:t>To share helper functions across multiple resources, separate into an external psm1 file</a:t>
            </a:r>
          </a:p>
          <a:p>
            <a:pPr marL="380936" indent="-560241">
              <a:lnSpc>
                <a:spcPct val="110000"/>
              </a:lnSpc>
              <a:spcBef>
                <a:spcPct val="20000"/>
              </a:spcBef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  <a:latin typeface="+mn-lt"/>
                <a:cs typeface="+mn-cs"/>
              </a:rPr>
              <a:t>Add parameter validation to restrict user input </a:t>
            </a:r>
          </a:p>
          <a:p>
            <a:pPr marL="380936" indent="-560241">
              <a:lnSpc>
                <a:spcPct val="110000"/>
              </a:lnSpc>
              <a:spcBef>
                <a:spcPct val="20000"/>
              </a:spcBef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  <a:latin typeface="+mn-lt"/>
                <a:cs typeface="+mn-cs"/>
              </a:rPr>
              <a:t>Represent </a:t>
            </a:r>
            <a:r>
              <a:rPr lang="en-US" sz="2353" b="1" dirty="0">
                <a:solidFill>
                  <a:srgbClr val="FFC000"/>
                </a:solidFill>
              </a:rPr>
              <a:t>Credential/</a:t>
            </a:r>
            <a:r>
              <a:rPr lang="en-US" sz="2353" b="1" dirty="0" err="1">
                <a:solidFill>
                  <a:srgbClr val="FFC000"/>
                </a:solidFill>
              </a:rPr>
              <a:t>SecureString</a:t>
            </a:r>
            <a:r>
              <a:rPr lang="en-US" dirty="0">
                <a:solidFill>
                  <a:schemeClr val="bg1"/>
                </a:solidFill>
                <a:latin typeface="+mn-lt"/>
                <a:cs typeface="+mn-cs"/>
              </a:rPr>
              <a:t> as </a:t>
            </a:r>
            <a:r>
              <a:rPr lang="en-US" sz="2353" b="1" dirty="0" err="1">
                <a:solidFill>
                  <a:srgbClr val="FFC000"/>
                </a:solidFill>
              </a:rPr>
              <a:t>PSCredential</a:t>
            </a:r>
            <a:endParaRPr lang="en-US" sz="2353" b="1" dirty="0">
              <a:solidFill>
                <a:srgbClr val="FFC000"/>
              </a:solidFill>
            </a:endParaRPr>
          </a:p>
          <a:p>
            <a:pPr marL="380936" indent="-560241">
              <a:lnSpc>
                <a:spcPct val="110000"/>
              </a:lnSpc>
              <a:spcBef>
                <a:spcPct val="20000"/>
              </a:spcBef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  <a:latin typeface="+mn-lt"/>
                <a:cs typeface="+mn-cs"/>
              </a:rPr>
              <a:t>Try to avoid the keyword </a:t>
            </a:r>
            <a:r>
              <a:rPr lang="en-US" sz="2353" b="1" dirty="0">
                <a:solidFill>
                  <a:srgbClr val="FFC000"/>
                </a:solidFill>
              </a:rPr>
              <a:t>“Node”</a:t>
            </a:r>
            <a:r>
              <a:rPr lang="en-US" dirty="0">
                <a:solidFill>
                  <a:schemeClr val="bg1"/>
                </a:solidFill>
                <a:latin typeface="+mn-lt"/>
                <a:cs typeface="+mn-cs"/>
              </a:rPr>
              <a:t> when naming properties</a:t>
            </a:r>
          </a:p>
          <a:p>
            <a:pPr marL="1112334" lvl="1" indent="-560241">
              <a:lnSpc>
                <a:spcPct val="110000"/>
              </a:lnSpc>
              <a:spcBef>
                <a:spcPct val="20000"/>
              </a:spcBef>
              <a:buFont typeface="Wingdings" panose="05000000000000000000" pitchFamily="2" charset="2"/>
              <a:buChar char="§"/>
            </a:pPr>
            <a:endParaRPr lang="en-US" sz="2000" dirty="0">
              <a:solidFill>
                <a:schemeClr val="bg1"/>
              </a:solidFill>
              <a:latin typeface="+mn-lt"/>
              <a:cs typeface="+mn-cs"/>
            </a:endParaRPr>
          </a:p>
          <a:p>
            <a:pPr marL="1112334" lvl="1" indent="-560241">
              <a:lnSpc>
                <a:spcPct val="110000"/>
              </a:lnSpc>
              <a:spcBef>
                <a:spcPct val="20000"/>
              </a:spcBef>
              <a:buFont typeface="Wingdings" panose="05000000000000000000" pitchFamily="2" charset="2"/>
              <a:buChar char="§"/>
            </a:pPr>
            <a:endParaRPr lang="en-US" sz="2000" dirty="0">
              <a:solidFill>
                <a:schemeClr val="bg1"/>
              </a:solidFill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72847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29991" y="182348"/>
            <a:ext cx="11122554" cy="800219"/>
          </a:xfrm>
        </p:spPr>
        <p:txBody>
          <a:bodyPr/>
          <a:lstStyle/>
          <a:p>
            <a:r>
              <a:rPr lang="en-US" sz="4000" dirty="0">
                <a:solidFill>
                  <a:schemeClr val="bg1"/>
                </a:solidFill>
                <a:latin typeface="+mj-lt"/>
                <a:cs typeface="+mj-cs"/>
              </a:rPr>
              <a:t>Implementing Resource (</a:t>
            </a:r>
            <a:r>
              <a:rPr lang="en-US" sz="4000" dirty="0" err="1">
                <a:solidFill>
                  <a:schemeClr val="bg1"/>
                </a:solidFill>
                <a:latin typeface="+mj-lt"/>
                <a:cs typeface="+mj-cs"/>
              </a:rPr>
              <a:t>contd</a:t>
            </a:r>
            <a:r>
              <a:rPr lang="en-US" sz="4000" dirty="0">
                <a:solidFill>
                  <a:schemeClr val="bg1"/>
                </a:solidFill>
                <a:latin typeface="+mj-lt"/>
                <a:cs typeface="+mj-cs"/>
              </a:rPr>
              <a:t>)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941558" y="1213166"/>
            <a:ext cx="10010077" cy="4373057"/>
          </a:xfrm>
        </p:spPr>
        <p:txBody>
          <a:bodyPr/>
          <a:lstStyle/>
          <a:p>
            <a:pPr marL="380936" indent="-560241">
              <a:lnSpc>
                <a:spcPct val="110000"/>
              </a:lnSpc>
              <a:spcBef>
                <a:spcPct val="20000"/>
              </a:spcBef>
              <a:buFont typeface="Wingdings" panose="05000000000000000000" pitchFamily="2" charset="2"/>
              <a:buChar char="§"/>
            </a:pPr>
            <a:r>
              <a:rPr lang="en-US" sz="2353" dirty="0">
                <a:solidFill>
                  <a:schemeClr val="bg1"/>
                </a:solidFill>
                <a:latin typeface="+mj-lt"/>
                <a:cs typeface="+mn-cs"/>
              </a:rPr>
              <a:t>Only check for resource dependencies (don’t install)</a:t>
            </a:r>
          </a:p>
          <a:p>
            <a:pPr marL="1112334" lvl="1" indent="-560241">
              <a:lnSpc>
                <a:spcPct val="110000"/>
              </a:lnSpc>
              <a:spcBef>
                <a:spcPct val="20000"/>
              </a:spcBef>
              <a:buFont typeface="Wingdings" panose="05000000000000000000" pitchFamily="2" charset="2"/>
              <a:buChar char="§"/>
            </a:pPr>
            <a:r>
              <a:rPr lang="en-US" sz="2086" dirty="0">
                <a:solidFill>
                  <a:schemeClr val="bg1"/>
                </a:solidFill>
                <a:latin typeface="+mj-lt"/>
                <a:cs typeface="+mn-cs"/>
              </a:rPr>
              <a:t>E.g. VM resource should verify that Hyper-V role/module is installed</a:t>
            </a:r>
          </a:p>
          <a:p>
            <a:pPr marL="380936" indent="-560241">
              <a:lnSpc>
                <a:spcPct val="110000"/>
              </a:lnSpc>
              <a:spcBef>
                <a:spcPct val="20000"/>
              </a:spcBef>
              <a:buFont typeface="Wingdings" panose="05000000000000000000" pitchFamily="2" charset="2"/>
              <a:buChar char="§"/>
            </a:pPr>
            <a:r>
              <a:rPr lang="en-US" sz="2353" dirty="0">
                <a:solidFill>
                  <a:schemeClr val="bg1"/>
                </a:solidFill>
                <a:latin typeface="+mj-lt"/>
                <a:cs typeface="+mn-cs"/>
              </a:rPr>
              <a:t>Verify that </a:t>
            </a:r>
            <a:r>
              <a:rPr lang="en-US" sz="2353" b="1" dirty="0">
                <a:solidFill>
                  <a:srgbClr val="FFC000"/>
                </a:solidFill>
              </a:rPr>
              <a:t>Test() </a:t>
            </a:r>
            <a:r>
              <a:rPr lang="en-US" sz="2353" dirty="0" smtClean="0">
                <a:solidFill>
                  <a:schemeClr val="bg1"/>
                </a:solidFill>
                <a:latin typeface="+mj-lt"/>
                <a:cs typeface="+mn-cs"/>
              </a:rPr>
              <a:t>can </a:t>
            </a:r>
            <a:r>
              <a:rPr lang="en-US" sz="2353" dirty="0">
                <a:solidFill>
                  <a:schemeClr val="bg1"/>
                </a:solidFill>
                <a:latin typeface="+mj-lt"/>
                <a:cs typeface="+mn-cs"/>
              </a:rPr>
              <a:t>detect state drift</a:t>
            </a:r>
          </a:p>
          <a:p>
            <a:pPr marL="380936" indent="-560241">
              <a:lnSpc>
                <a:spcPct val="110000"/>
              </a:lnSpc>
              <a:spcBef>
                <a:spcPct val="20000"/>
              </a:spcBef>
              <a:buFont typeface="Wingdings" panose="05000000000000000000" pitchFamily="2" charset="2"/>
              <a:buChar char="§"/>
            </a:pPr>
            <a:r>
              <a:rPr lang="en-US" sz="2353" b="1" dirty="0">
                <a:solidFill>
                  <a:srgbClr val="FFC000"/>
                </a:solidFill>
              </a:rPr>
              <a:t>Test() </a:t>
            </a:r>
            <a:r>
              <a:rPr lang="en-US" sz="2353" dirty="0">
                <a:solidFill>
                  <a:schemeClr val="bg1"/>
                </a:solidFill>
                <a:latin typeface="+mj-lt"/>
                <a:cs typeface="+mn-cs"/>
              </a:rPr>
              <a:t>should be accurate and fast</a:t>
            </a:r>
          </a:p>
          <a:p>
            <a:pPr marL="1112334" lvl="1" indent="-560241">
              <a:lnSpc>
                <a:spcPct val="110000"/>
              </a:lnSpc>
              <a:spcBef>
                <a:spcPct val="20000"/>
              </a:spcBef>
              <a:buFont typeface="Wingdings" panose="05000000000000000000" pitchFamily="2" charset="2"/>
              <a:buChar char="§"/>
            </a:pPr>
            <a:r>
              <a:rPr lang="en-US" sz="2086" dirty="0">
                <a:solidFill>
                  <a:schemeClr val="bg1"/>
                </a:solidFill>
                <a:latin typeface="+mj-lt"/>
                <a:cs typeface="+mn-cs"/>
              </a:rPr>
              <a:t>E.g. check for a file’s existence vs. its content</a:t>
            </a:r>
          </a:p>
          <a:p>
            <a:pPr marL="1112334" lvl="1" indent="-560241">
              <a:lnSpc>
                <a:spcPct val="110000"/>
              </a:lnSpc>
              <a:spcBef>
                <a:spcPct val="20000"/>
              </a:spcBef>
              <a:buFont typeface="Wingdings" panose="05000000000000000000" pitchFamily="2" charset="2"/>
              <a:buChar char="§"/>
            </a:pPr>
            <a:r>
              <a:rPr lang="en-US" sz="2086" dirty="0">
                <a:solidFill>
                  <a:schemeClr val="bg1"/>
                </a:solidFill>
                <a:latin typeface="+mj-lt"/>
                <a:cs typeface="+mn-cs"/>
              </a:rPr>
              <a:t>Every consistency check calls </a:t>
            </a:r>
            <a:r>
              <a:rPr lang="en-US" sz="2353" b="1" dirty="0">
                <a:solidFill>
                  <a:srgbClr val="FFC000"/>
                </a:solidFill>
              </a:rPr>
              <a:t>Test()</a:t>
            </a:r>
          </a:p>
          <a:p>
            <a:pPr marL="380936" indent="-560241">
              <a:lnSpc>
                <a:spcPct val="110000"/>
              </a:lnSpc>
              <a:spcBef>
                <a:spcPct val="20000"/>
              </a:spcBef>
              <a:buFont typeface="Wingdings" panose="05000000000000000000" pitchFamily="2" charset="2"/>
              <a:buChar char="§"/>
            </a:pPr>
            <a:r>
              <a:rPr lang="en-US" sz="2353" dirty="0">
                <a:solidFill>
                  <a:schemeClr val="bg1"/>
                </a:solidFill>
                <a:latin typeface="+mj-lt"/>
                <a:cs typeface="+mn-cs"/>
              </a:rPr>
              <a:t>Call </a:t>
            </a:r>
            <a:r>
              <a:rPr lang="en-US" sz="2353" b="1" dirty="0">
                <a:solidFill>
                  <a:srgbClr val="FFC000"/>
                </a:solidFill>
              </a:rPr>
              <a:t>Get() </a:t>
            </a:r>
            <a:r>
              <a:rPr lang="en-US" sz="2353" dirty="0" smtClean="0">
                <a:solidFill>
                  <a:schemeClr val="bg1"/>
                </a:solidFill>
                <a:latin typeface="+mj-lt"/>
                <a:cs typeface="+mn-cs"/>
              </a:rPr>
              <a:t>from </a:t>
            </a:r>
            <a:r>
              <a:rPr lang="en-US" sz="2353" dirty="0">
                <a:solidFill>
                  <a:schemeClr val="bg1"/>
                </a:solidFill>
                <a:latin typeface="+mj-lt"/>
                <a:cs typeface="+mn-cs"/>
              </a:rPr>
              <a:t>within </a:t>
            </a:r>
            <a:r>
              <a:rPr lang="en-US" sz="2353" b="1" dirty="0">
                <a:solidFill>
                  <a:srgbClr val="FFC000"/>
                </a:solidFill>
              </a:rPr>
              <a:t>Test()</a:t>
            </a:r>
          </a:p>
          <a:p>
            <a:pPr marL="1112334" lvl="1" indent="-560241">
              <a:lnSpc>
                <a:spcPct val="110000"/>
              </a:lnSpc>
              <a:spcBef>
                <a:spcPct val="20000"/>
              </a:spcBef>
              <a:buFont typeface="Wingdings" panose="05000000000000000000" pitchFamily="2" charset="2"/>
              <a:buChar char="§"/>
            </a:pPr>
            <a:r>
              <a:rPr lang="en-US" sz="2086" dirty="0">
                <a:solidFill>
                  <a:schemeClr val="bg1"/>
                </a:solidFill>
                <a:latin typeface="+mj-lt"/>
                <a:cs typeface="+mn-cs"/>
              </a:rPr>
              <a:t>Enables code reuse</a:t>
            </a:r>
          </a:p>
          <a:p>
            <a:pPr marL="1112334" lvl="1" indent="-560241">
              <a:lnSpc>
                <a:spcPct val="110000"/>
              </a:lnSpc>
              <a:spcBef>
                <a:spcPct val="20000"/>
              </a:spcBef>
              <a:buFont typeface="Wingdings" panose="05000000000000000000" pitchFamily="2" charset="2"/>
              <a:buChar char="§"/>
            </a:pPr>
            <a:r>
              <a:rPr lang="en-US" sz="2086" dirty="0">
                <a:solidFill>
                  <a:schemeClr val="bg1"/>
                </a:solidFill>
                <a:latin typeface="+mj-lt"/>
                <a:cs typeface="+mn-cs"/>
              </a:rPr>
              <a:t>Ensures </a:t>
            </a:r>
            <a:r>
              <a:rPr lang="en-US" sz="2353" b="1" dirty="0" smtClean="0">
                <a:solidFill>
                  <a:srgbClr val="FFC000"/>
                </a:solidFill>
              </a:rPr>
              <a:t>Get()</a:t>
            </a:r>
            <a:r>
              <a:rPr lang="en-US" sz="2086" dirty="0" smtClean="0">
                <a:solidFill>
                  <a:schemeClr val="bg1"/>
                </a:solidFill>
                <a:latin typeface="+mj-lt"/>
                <a:cs typeface="+mn-cs"/>
              </a:rPr>
              <a:t> </a:t>
            </a:r>
            <a:r>
              <a:rPr lang="en-US" sz="2086" dirty="0">
                <a:solidFill>
                  <a:schemeClr val="bg1"/>
                </a:solidFill>
                <a:latin typeface="+mj-lt"/>
                <a:cs typeface="+mn-cs"/>
              </a:rPr>
              <a:t>is implemented properly</a:t>
            </a:r>
          </a:p>
        </p:txBody>
      </p:sp>
    </p:spTree>
    <p:extLst>
      <p:ext uri="{BB962C8B-B14F-4D97-AF65-F5344CB8AC3E}">
        <p14:creationId xmlns:p14="http://schemas.microsoft.com/office/powerpoint/2010/main" val="1520175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4-04919 CHEFCONF 2016 16x9">
  <a:themeElements>
    <a:clrScheme name="Custom 4">
      <a:dk1>
        <a:srgbClr val="2F3E4B"/>
      </a:dk1>
      <a:lt1>
        <a:sysClr val="window" lastClr="FFFFFF"/>
      </a:lt1>
      <a:dk2>
        <a:srgbClr val="3F5364"/>
      </a:dk2>
      <a:lt2>
        <a:srgbClr val="E7E6E6"/>
      </a:lt2>
      <a:accent1>
        <a:srgbClr val="E1E000"/>
      </a:accent1>
      <a:accent2>
        <a:srgbClr val="F18B21"/>
      </a:accent2>
      <a:accent3>
        <a:srgbClr val="7DA1C4"/>
      </a:accent3>
      <a:accent4>
        <a:srgbClr val="F0F080"/>
      </a:accent4>
      <a:accent5>
        <a:srgbClr val="F8C590"/>
      </a:accent5>
      <a:accent6>
        <a:srgbClr val="BED0E2"/>
      </a:accent6>
      <a:hlink>
        <a:srgbClr val="9FA9B2"/>
      </a:hlink>
      <a:folHlink>
        <a:srgbClr val="9FA9B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lnSpc>
            <a:spcPct val="90000"/>
          </a:lnSpc>
          <a:defRPr dirty="0" smtClean="0">
            <a:solidFill>
              <a:schemeClr val="tx2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lnSpc>
            <a:spcPct val="90000"/>
          </a:lnSpc>
          <a:defRPr dirty="0" err="1" smtClean="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CHEFCONF_2016_v04.potx" id="{505839DF-0D29-4A5B-8C92-7DB62873E9AD}" vid="{E431312B-C1FE-49FA-8E1F-9341BE5925C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CHEFCONF_2016_v04</Template>
  <TotalTime>2815</TotalTime>
  <Words>711</Words>
  <Application>Microsoft Macintosh PowerPoint</Application>
  <PresentationFormat>Widescreen</PresentationFormat>
  <Paragraphs>107</Paragraphs>
  <Slides>21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Arial</vt:lpstr>
      <vt:lpstr>Lucida Console</vt:lpstr>
      <vt:lpstr>Segoe UI</vt:lpstr>
      <vt:lpstr>Segoe UI Light</vt:lpstr>
      <vt:lpstr>Wingdings</vt:lpstr>
      <vt:lpstr>4-04919 CHEFCONF 2016 16x9</vt:lpstr>
      <vt:lpstr>PowerPoint Presentation</vt:lpstr>
      <vt:lpstr>Writing DSC Resources and using them in Chef for Windows</vt:lpstr>
      <vt:lpstr>Why DSC</vt:lpstr>
      <vt:lpstr>Concepts/tools</vt:lpstr>
      <vt:lpstr>Resource Authoring </vt:lpstr>
      <vt:lpstr>Resource modelling </vt:lpstr>
      <vt:lpstr>Resource Properties</vt:lpstr>
      <vt:lpstr>Implementing Resource</vt:lpstr>
      <vt:lpstr>Implementing Resource (contd)</vt:lpstr>
      <vt:lpstr>Writing Resources using Classes</vt:lpstr>
      <vt:lpstr>Testing Resources using pester</vt:lpstr>
      <vt:lpstr>Pester Best Practices</vt:lpstr>
      <vt:lpstr>Pester Best Practices</vt:lpstr>
      <vt:lpstr>Using script analyzer</vt:lpstr>
      <vt:lpstr>Publishing resources</vt:lpstr>
      <vt:lpstr>Testing with test kitchen</vt:lpstr>
      <vt:lpstr>Using dsc resources in chef recipes</vt:lpstr>
      <vt:lpstr>High Quality Resource Modules</vt:lpstr>
      <vt:lpstr>Sample code</vt:lpstr>
      <vt:lpstr>Useful links</vt:lpstr>
      <vt:lpstr>PowerPoint Presentation</vt:lpstr>
    </vt:vector>
  </TitlesOfParts>
  <Company/>
  <LinksUpToDate>false</LinksUpToDate>
  <SharedDoc>false</SharedDoc>
  <HyperlinksChanged>false</HyperlinksChanged>
  <AppVersion>15.0024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Karolin Beck</dc:creator>
  <cp:lastModifiedBy>Narayanan Lakshmanan</cp:lastModifiedBy>
  <cp:revision>24</cp:revision>
  <dcterms:created xsi:type="dcterms:W3CDTF">2016-06-22T15:26:31Z</dcterms:created>
  <dcterms:modified xsi:type="dcterms:W3CDTF">2016-07-13T20:51:14Z</dcterms:modified>
</cp:coreProperties>
</file>